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66" r:id="rId5"/>
    <p:sldId id="281" r:id="rId6"/>
    <p:sldId id="280" r:id="rId7"/>
    <p:sldId id="282" r:id="rId8"/>
    <p:sldId id="268" r:id="rId9"/>
    <p:sldId id="269" r:id="rId10"/>
    <p:sldId id="284" r:id="rId11"/>
    <p:sldId id="286" r:id="rId12"/>
    <p:sldId id="285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6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88206" autoAdjust="0"/>
  </p:normalViewPr>
  <p:slideViewPr>
    <p:cSldViewPr snapToGrid="0">
      <p:cViewPr>
        <p:scale>
          <a:sx n="125" d="100"/>
          <a:sy n="125" d="100"/>
        </p:scale>
        <p:origin x="125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8C32-1955-4FBE-9820-B4DAA2C23EA8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7BA1-977F-4AB5-85F8-CBA637C36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60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7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D5CC-9736-464C-8CE2-A005FEB4F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81CCB6-AC8B-4F4E-8D91-63FB3F44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878F6-BFD4-404C-82C0-76DACB05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6CF1-6882-4295-9E67-8CFEC92E250D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D2F8D-E481-4A50-899A-B7F2B7C8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062A5-7301-424B-896A-685FDA3F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FD230-E304-43C5-B60C-D5C1AAF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67AA45-2482-452B-BC30-FB333AC7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FD1259-6C08-49E3-B9B1-4437B5CB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1745-0980-47EB-B618-FB02A8C8A1FA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97AA0-FD76-4041-A9F6-A5C87F89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BFDBD-0308-43C9-B4A9-4A4B08B6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5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324937-D106-430B-A5B1-2581AE96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F0928F-C80F-4BCF-9768-7D8C6E51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6D8D11-80E1-4D4D-ADEB-CD858E4E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0DA9-C538-44C8-8F24-E760FFBF5724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C220A-E8CE-4A41-9400-BA3DA5DB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24B41-EA97-4D82-83E4-488F434F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3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7AC3-7B8D-4A23-88CA-1DAA9340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F9F0B-A922-4817-85B3-BFA494A0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D16E4-72BE-4ED5-B0A5-149875F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B34-AB4F-4870-8480-2296085B1CB4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FEB73-96E9-460A-85ED-35EBBC25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207FC7-92C2-4978-8ED4-E6F559EA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12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D405B-17D7-471A-B9CA-9915305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386D8-3F82-404C-B12F-C487735D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EA12D-FFF3-49BB-84EF-CF1660B6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2A0B-9389-40D5-84AB-03CF4F23B507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0B392-FAF8-4887-8786-80FF051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BA284-8C7E-4B5E-ADB9-47568A25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9AC12-71DB-4FD4-8723-41A56F72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EDB12-0E9F-4291-8288-C09B369B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C38104-F336-4910-B3D4-EB66FA83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96CE85-BCA5-439D-8B2E-26CE256F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460-7665-459B-870D-C67F854DD337}" type="datetime1">
              <a:rPr lang="nl-NL" smtClean="0"/>
              <a:t>28-11-2020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D1AA73-AE77-41E5-B4BA-746A1D63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A2FBD4-F2D8-4FD2-89F5-C1BC726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8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A629-5ED9-4F18-ACB4-FD1D6E46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D46F7-8C06-49D4-A1EE-463F95CE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DF3E68-E992-4174-B187-E12AA3AF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D856D-3C4D-4B60-BFFF-A0DF307E7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A7863C-5518-4DAA-9102-33480766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97305F-88BD-47BD-9184-8D49D607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1FFD-08CB-4989-9BC0-882BD59819AA}" type="datetime1">
              <a:rPr lang="nl-NL" smtClean="0"/>
              <a:t>28-11-2020</a:t>
            </a:fld>
            <a:endParaRPr lang="nl-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7FF2D5-0D3B-4757-ADEB-D34C17F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12E6C8-3BDB-4FE5-85D6-08FBB06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8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A6D4B-4163-4C36-9FC6-0C840E72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823946-51BB-41F0-B7B9-BB68CD11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1A9E-F3A0-4692-8593-533ABB06C8D6}" type="datetime1">
              <a:rPr lang="nl-NL" smtClean="0"/>
              <a:t>28-11-2020</a:t>
            </a:fld>
            <a:endParaRPr lang="nl-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654E0-7E7E-4994-AEEB-822E3605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68DF6C-0342-4864-9EF7-76A9A0E7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7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E82624-61E8-4BFA-85FB-DB47E4ED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6AD9-31E0-47E0-A239-C5DBAEA35D93}" type="datetime1">
              <a:rPr lang="nl-NL" smtClean="0"/>
              <a:t>28-11-2020</a:t>
            </a:fld>
            <a:endParaRPr lang="nl-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19CC37-3DA2-4D6D-8DFD-F90066FA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728A9F-AE3D-441F-A0CA-A96DA84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8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7F53C-3C92-47B6-9FB2-5C372C69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51FFE7-1C2F-4FCF-A159-6681684B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D65200-01E3-4C16-B26C-B8224681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6BBCB-24D5-4B39-A502-2459545E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00A2-6001-4F2E-9E6A-18C6C132D5C9}" type="datetime1">
              <a:rPr lang="nl-NL" smtClean="0"/>
              <a:t>28-11-2020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A9FB6-2648-4926-B52E-D69DC894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1EF66F-AA6E-4404-AD2A-E98390C6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79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74FA8-31B3-4672-ABAD-657C461E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22F4C8-C359-4E51-890B-D9B26A90F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DC1E4D-66F2-4BEF-878A-C21C74D1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D10D98-16C9-44B3-B740-C6B3F93E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9C47-D5AC-465B-813C-6DB41244C73A}" type="datetime1">
              <a:rPr lang="nl-NL" smtClean="0"/>
              <a:t>28-11-2020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C5722F-025F-4F49-A8C4-EC102C75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14C07-827E-4048-989C-9F2F8555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0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D5D187-877D-409E-A8E2-7A9D5712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F7BC4-3EE3-4A46-8357-AB2E7635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737E8-F928-44D2-A064-147309E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1E0F-69E0-4049-9260-E99D57D5EC82}" type="datetime1">
              <a:rPr lang="nl-NL" smtClean="0"/>
              <a:t>28-11-2020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91749-8FC9-4561-9F38-9F3D5195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5DA6A-F32F-4EA9-B234-7524B22B8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298F8-7BF3-46CA-B464-812A91DA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947"/>
            <a:ext cx="9144000" cy="2387600"/>
          </a:xfrm>
        </p:spPr>
        <p:txBody>
          <a:bodyPr/>
          <a:lstStyle/>
          <a:p>
            <a:r>
              <a:rPr lang="de-DE" dirty="0"/>
              <a:t>Composite-</a:t>
            </a:r>
            <a:r>
              <a:rPr lang="de-DE" dirty="0" err="1"/>
              <a:t>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35B823-CE77-4937-9013-49039068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5622"/>
            <a:ext cx="9144000" cy="1655762"/>
          </a:xfrm>
        </p:spPr>
        <p:txBody>
          <a:bodyPr/>
          <a:lstStyle/>
          <a:p>
            <a:r>
              <a:rPr lang="de-DE" dirty="0"/>
              <a:t>Chapter 11: </a:t>
            </a:r>
            <a:r>
              <a:rPr lang="de-DE" dirty="0" err="1"/>
              <a:t>Analyzing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endParaRPr lang="nl-NL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8E37D5-F307-4ED7-A19A-3F7E42DF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86" y="292608"/>
            <a:ext cx="2052828" cy="2926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05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E14AB-2627-4A84-844A-32CB88AE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Meaning</a:t>
            </a:r>
            <a:r>
              <a:rPr lang="de-DE" dirty="0"/>
              <a:t> of Path </a:t>
            </a:r>
            <a:r>
              <a:rPr lang="de-DE" dirty="0" err="1"/>
              <a:t>Coefficients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B9D9F-849F-4FC5-927D-FAE29230A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path coefficients between latent variables do no longer represent main effects but so-called "single effects".</a:t>
            </a:r>
          </a:p>
          <a:p>
            <a:r>
              <a:rPr lang="en-US" dirty="0"/>
              <a:t>Single effects can differ (also strongly) in magnitude from the corresponding main effects.</a:t>
            </a:r>
          </a:p>
          <a:p>
            <a:r>
              <a:rPr lang="en-US" dirty="0"/>
              <a:t>A single effect expresses the strength of an effect when the moderator variable is zero.</a:t>
            </a:r>
          </a:p>
          <a:p>
            <a:r>
              <a:rPr lang="en-US" dirty="0"/>
              <a:t>It is indispensable to include all single effects in the model. 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7A0E4B-718B-4C71-A6CA-033729F7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82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1750F-067E-4AF0-97E5-7F8FB66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Two-Stage Approach for Analyzing Interaction Effects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2E916-C7B5-4656-855E-6B22B62B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Stage 1:</a:t>
            </a:r>
            <a:r>
              <a:rPr lang="en-US" dirty="0"/>
              <a:t> Estimating the main effects model (without the interaction).</a:t>
            </a:r>
          </a:p>
          <a:p>
            <a:pPr lvl="1"/>
            <a:r>
              <a:rPr lang="en-US" dirty="0"/>
              <a:t>Obtain construct scores / construct scores correlation matrix</a:t>
            </a:r>
          </a:p>
          <a:p>
            <a:pPr lvl="1"/>
            <a:r>
              <a:rPr lang="en-US" dirty="0"/>
              <a:t>Obtain reliabilities of construct scores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Stage 2: </a:t>
            </a:r>
            <a:r>
              <a:rPr lang="en-US" dirty="0"/>
              <a:t>Estimating the full model (including the interaction).</a:t>
            </a:r>
          </a:p>
          <a:p>
            <a:pPr lvl="1"/>
            <a:r>
              <a:rPr lang="en-US" dirty="0"/>
              <a:t>Use construct scores as indicators.</a:t>
            </a:r>
          </a:p>
          <a:p>
            <a:pPr lvl="1"/>
            <a:r>
              <a:rPr lang="en-US" dirty="0"/>
              <a:t>Devise reliabilities.</a:t>
            </a:r>
          </a:p>
          <a:p>
            <a:pPr lvl="1"/>
            <a:r>
              <a:rPr lang="en-US" dirty="0"/>
              <a:t>Create interaction term.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7B8260-070E-47C9-B9FC-AA67D318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63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2EDF2-0C48-4462-9A3F-7708B3BB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Orthogonalizing</a:t>
            </a:r>
            <a:r>
              <a:rPr lang="de-DE" dirty="0"/>
              <a:t> Approach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483D6-FD7A-4F65-92A7-1BBA073E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to interactions of latent variables</a:t>
            </a:r>
          </a:p>
          <a:p>
            <a:r>
              <a:rPr lang="en-US" dirty="0"/>
              <a:t>Regress product indicators on the indicators of the independent and the moderator variable: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the residuals as indicators of the interaction term!</a:t>
            </a:r>
          </a:p>
          <a:p>
            <a:r>
              <a:rPr lang="en-US" dirty="0"/>
              <a:t>Advantage: Single effects are very similar to main effects.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6C7DD4-D97A-4F00-B49C-AC30D64D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12</a:t>
            </a:fld>
            <a:endParaRPr lang="nl-NL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D67730-6F29-4CE9-9471-1BD879C3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" y="3254052"/>
            <a:ext cx="9608820" cy="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475FC-7FB8-42F8-B584-0AFB0A4C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7515"/>
          </a:xfrm>
        </p:spPr>
        <p:txBody>
          <a:bodyPr>
            <a:normAutofit fontScale="90000"/>
          </a:bodyPr>
          <a:lstStyle/>
          <a:p>
            <a:r>
              <a:rPr lang="de-DE" dirty="0"/>
              <a:t>The </a:t>
            </a:r>
            <a:br>
              <a:rPr lang="de-DE" dirty="0"/>
            </a:br>
            <a:r>
              <a:rPr lang="de-DE" dirty="0" err="1"/>
              <a:t>Orthogonalizing</a:t>
            </a:r>
            <a:br>
              <a:rPr lang="de-DE" dirty="0"/>
            </a:br>
            <a:r>
              <a:rPr lang="de-DE" dirty="0"/>
              <a:t>Approach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4ED2F4-9530-4BEB-9599-4C56B3A0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13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81B182-78B7-43CA-A862-DBB8E9E6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448" y="589280"/>
            <a:ext cx="6011514" cy="576706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D567EEE-ECC0-470C-905E-1E48A918BD77}"/>
              </a:ext>
            </a:extLst>
          </p:cNvPr>
          <p:cNvGrpSpPr/>
          <p:nvPr/>
        </p:nvGrpSpPr>
        <p:grpSpPr>
          <a:xfrm>
            <a:off x="4714896" y="2392680"/>
            <a:ext cx="3376309" cy="1798320"/>
            <a:chOff x="4714896" y="2392680"/>
            <a:chExt cx="3376309" cy="179832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756BE23-52A4-4359-9110-30C207DB1CB6}"/>
                </a:ext>
              </a:extLst>
            </p:cNvPr>
            <p:cNvSpPr txBox="1"/>
            <p:nvPr/>
          </p:nvSpPr>
          <p:spPr>
            <a:xfrm>
              <a:off x="4714896" y="3821668"/>
              <a:ext cx="3376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orthogonalized</a:t>
              </a:r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product</a:t>
              </a:r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indicators</a:t>
              </a:r>
              <a:endParaRPr lang="nl-N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7F26D66D-EFBE-40B0-91D2-0D17ADC0901B}"/>
                </a:ext>
              </a:extLst>
            </p:cNvPr>
            <p:cNvSpPr/>
            <p:nvPr/>
          </p:nvSpPr>
          <p:spPr>
            <a:xfrm>
              <a:off x="6096000" y="2392680"/>
              <a:ext cx="495300" cy="1478280"/>
            </a:xfrm>
            <a:prstGeom prst="round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B0D8094-5544-4BED-BCCA-A73822BBE878}"/>
              </a:ext>
            </a:extLst>
          </p:cNvPr>
          <p:cNvSpPr txBox="1"/>
          <p:nvPr/>
        </p:nvSpPr>
        <p:spPr>
          <a:xfrm>
            <a:off x="838200" y="2990671"/>
            <a:ext cx="204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Little, </a:t>
            </a:r>
            <a:r>
              <a:rPr lang="de-DE" dirty="0" err="1"/>
              <a:t>Bovaird</a:t>
            </a:r>
            <a:r>
              <a:rPr lang="de-DE" dirty="0"/>
              <a:t> &amp; </a:t>
            </a:r>
            <a:r>
              <a:rPr lang="de-DE" dirty="0" err="1"/>
              <a:t>Widaman</a:t>
            </a:r>
            <a:r>
              <a:rPr lang="de-DE" dirty="0"/>
              <a:t>, 2006; Chin &amp; Henseler, 2010)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1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C8503-13E3-4EB8-99C1-4D6385FB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Quantifying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9DA604-2499-4C77-BB56-C4366658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size:</a:t>
            </a:r>
          </a:p>
          <a:p>
            <a:endParaRPr lang="en-US" dirty="0"/>
          </a:p>
          <a:p>
            <a:r>
              <a:rPr lang="en-US" dirty="0"/>
              <a:t>Effect sizes of 0.02/0.15/0.35 are regarded as weak/moderate/strong (Cohen 1988).</a:t>
            </a:r>
          </a:p>
          <a:p>
            <a:r>
              <a:rPr lang="en-US" dirty="0"/>
              <a:t>“Even a small interaction effect can be meaningful under extreme moderating conditions, if the resulting beta changes are meaningful, then it is important to take these conditions into account” (Chin, </a:t>
            </a:r>
            <a:r>
              <a:rPr lang="en-US" dirty="0" err="1"/>
              <a:t>Marcolin</a:t>
            </a:r>
            <a:r>
              <a:rPr lang="en-US" dirty="0"/>
              <a:t> &amp; </a:t>
            </a:r>
            <a:r>
              <a:rPr lang="en-US" dirty="0" err="1"/>
              <a:t>Newsted</a:t>
            </a:r>
            <a:r>
              <a:rPr lang="en-US" dirty="0"/>
              <a:t> 2003, p. 211).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77663-2922-4C1A-A8E5-CCB2A8F4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045D283-81ED-454E-BEAC-2FD0E8D19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7948"/>
              </p:ext>
            </p:extLst>
          </p:nvPr>
        </p:nvGraphicFramePr>
        <p:xfrm>
          <a:off x="4332077" y="1646238"/>
          <a:ext cx="6023504" cy="97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ormel" r:id="rId3" imgW="2831760" imgH="457200" progId="Equation.3">
                  <p:embed/>
                </p:oleObj>
              </mc:Choice>
              <mc:Fallback>
                <p:oleObj name="Formel" r:id="rId3" imgW="2831760" imgH="457200" progId="Equation.3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077" y="1646238"/>
                        <a:ext cx="6023504" cy="972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90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3D14-D01B-4989-8201-42846657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Visualizing</a:t>
            </a:r>
            <a:br>
              <a:rPr lang="de-DE" dirty="0"/>
            </a:br>
            <a:r>
              <a:rPr lang="de-DE" dirty="0"/>
              <a:t>Interaction</a:t>
            </a:r>
            <a:br>
              <a:rPr lang="de-DE" dirty="0"/>
            </a:br>
            <a:r>
              <a:rPr lang="de-DE" dirty="0" err="1"/>
              <a:t>Effects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53A8FE-8466-481A-863E-C7570298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15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00B801-0899-4A4E-BE1A-56403231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21" y="541443"/>
            <a:ext cx="6806779" cy="58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3D14-D01B-4989-8201-42846657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>
            <a:normAutofit/>
          </a:bodyPr>
          <a:lstStyle/>
          <a:p>
            <a:r>
              <a:rPr lang="de-DE" dirty="0" err="1"/>
              <a:t>Visualizing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53A8FE-8466-481A-863E-C7570298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16</a:t>
            </a:fld>
            <a:endParaRPr lang="nl-NL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25D75A-9789-465B-A9B8-3D2F84E7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93" y="2394372"/>
            <a:ext cx="8327813" cy="39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3D14-D01B-4989-8201-42846657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>
            <a:normAutofit/>
          </a:bodyPr>
          <a:lstStyle/>
          <a:p>
            <a:r>
              <a:rPr lang="de-DE" dirty="0" err="1"/>
              <a:t>Visualizing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53A8FE-8466-481A-863E-C7570298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17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A0D4CD-B762-43A5-8727-9C3DD546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93" y="2011257"/>
            <a:ext cx="6551613" cy="43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9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C34F8-A12D-4A7A-BC9D-17C8CF65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Three</a:t>
            </a:r>
            <a:r>
              <a:rPr lang="de-DE" dirty="0"/>
              <a:t>-Way Interaction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EF1688-7AB4-4B32-BC81-E1E101D3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18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FAA01B-C316-404B-BA2C-4C54C78D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39" y="1741580"/>
            <a:ext cx="7056721" cy="47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24A02-3991-4C18-BA5A-9394AAEF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</a:t>
            </a:r>
            <a:r>
              <a:rPr lang="de-DE" dirty="0" err="1"/>
              <a:t>Representation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C4FDA1-52ED-47F7-8CE9-AD383D2E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19</a:t>
            </a:fld>
            <a:endParaRPr lang="nl-NL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2B3C7C-1625-4E66-9AA3-FD8E97CA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85" y="1690688"/>
            <a:ext cx="7736429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18775-B9C2-4C4A-A1CD-C722538F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A8799-9B82-4C96-81EE-6A13E502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logic of interaction</a:t>
            </a:r>
          </a:p>
          <a:p>
            <a:r>
              <a:rPr lang="en-US" dirty="0"/>
              <a:t>Estimating interaction effects with composite-based SEM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Multigroup analysis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The two-stage approach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The orthogonalizing approach</a:t>
            </a:r>
          </a:p>
          <a:p>
            <a:r>
              <a:rPr lang="en-US" dirty="0"/>
              <a:t>Visualizing interaction effects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Surface analysis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Spotlight analysis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Floodlight analysis</a:t>
            </a:r>
          </a:p>
          <a:p>
            <a:r>
              <a:rPr lang="en-US" dirty="0"/>
              <a:t>Three-way interactions</a:t>
            </a:r>
          </a:p>
          <a:p>
            <a:r>
              <a:rPr lang="en-US" dirty="0"/>
              <a:t>Outlook: Nonlinear effects</a:t>
            </a: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ADED1-EE41-49CD-BC98-DCEF5905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49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40CEC-3EB9-4AE6-9111-A5F689C9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Discussion on </a:t>
            </a:r>
            <a:r>
              <a:rPr lang="de-DE" dirty="0" err="1"/>
              <a:t>Three</a:t>
            </a:r>
            <a:r>
              <a:rPr lang="de-DE" dirty="0"/>
              <a:t>-Way Interactions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78965-565C-4AEA-B7B6-A8CB6B06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Three-way interactions are difficult to interpret and explain to readers (“μ2 influences the strength of μ1’s effect on the effect of ξ on η”).</a:t>
            </a:r>
          </a:p>
          <a:p>
            <a:r>
              <a:rPr lang="en-US" dirty="0"/>
              <a:t>A model containing three-way interactions does not tend to be parsimonious.</a:t>
            </a:r>
          </a:p>
          <a:p>
            <a:r>
              <a:rPr lang="en-US" dirty="0"/>
              <a:t>Some editors / reviewers / readers love three-way interactions (and some don’t).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5A285E-9748-4A0A-9747-0B634BF9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20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E2D36-4850-4963-9960-5660296D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Quadratic</a:t>
            </a:r>
            <a:r>
              <a:rPr lang="de-DE" dirty="0"/>
              <a:t> </a:t>
            </a:r>
            <a:r>
              <a:rPr lang="de-DE" dirty="0" err="1"/>
              <a:t>Effects</a:t>
            </a:r>
            <a:endParaRPr lang="nl-NL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5D4F314-739C-413A-BCAC-20F3B9F7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Quadratic effects can be interpreted as „auto-moderation“, i.e., an independent variable moderates its own effect.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F87939-6D94-4C74-ADE0-B7BCA96D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21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3878EC-BCD2-416A-82B2-81BF1FE6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3429000"/>
            <a:ext cx="7132320" cy="2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7E41B-94CF-4C6D-9C55-96EADEB8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Different Shapes of a </a:t>
            </a:r>
            <a:r>
              <a:rPr lang="de-DE" dirty="0" err="1"/>
              <a:t>Quadratic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03EBA8-AC51-4561-B881-846B0999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22</a:t>
            </a:fld>
            <a:endParaRPr lang="nl-NL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1935FB0-E557-49BA-A3B4-37E9DF53078D}"/>
              </a:ext>
            </a:extLst>
          </p:cNvPr>
          <p:cNvGrpSpPr/>
          <p:nvPr/>
        </p:nvGrpSpPr>
        <p:grpSpPr>
          <a:xfrm>
            <a:off x="677811" y="1683402"/>
            <a:ext cx="10650978" cy="4672948"/>
            <a:chOff x="677811" y="1683402"/>
            <a:chExt cx="10650978" cy="467294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98DD4A-83EC-433D-8AFE-3CD0FB1A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811" y="1690688"/>
              <a:ext cx="2160000" cy="221488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BC9F602-43B4-4BC9-BB08-DDA42E62F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6000" y="1683402"/>
              <a:ext cx="2160000" cy="222217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BCD8800-07E9-44D5-8AE8-D73E7F80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89" y="1690688"/>
              <a:ext cx="2160000" cy="221842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3414632-79F9-43F0-ABFA-C5A6E6FA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811" y="4139694"/>
              <a:ext cx="2160000" cy="221665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AF622AB-82B3-4264-B3C5-49DBD7ADC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6000" y="4113535"/>
              <a:ext cx="2160000" cy="223815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7779805-4705-4C0C-839B-207EE9FD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4189" y="4114710"/>
              <a:ext cx="2160000" cy="223993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F75F621-23FB-41CA-98E7-615DF600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68789" y="5976786"/>
              <a:ext cx="2160000" cy="374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36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D2122-1759-48F0-ADE0-A3D57B93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Bibliography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2EB44-9DCD-4834-B6A9-DE6323C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indent="-358775">
              <a:buNone/>
            </a:pPr>
            <a:r>
              <a:rPr lang="en-US" sz="1800" dirty="0" err="1"/>
              <a:t>Bagozzi</a:t>
            </a:r>
            <a:r>
              <a:rPr lang="en-US" sz="1800" dirty="0"/>
              <a:t>, R. P., Yi, Y., &amp; Singh, S. (1991). On the use of structural equation models in experimental designs: Two extensions. International Journal of Research in Marketing, 8(2), 125–140.</a:t>
            </a:r>
          </a:p>
          <a:p>
            <a:pPr marL="358775" indent="-358775">
              <a:buNone/>
            </a:pPr>
            <a:r>
              <a:rPr lang="en-US" sz="1800" dirty="0"/>
              <a:t>Baron, R.M., &amp; Kenny, D. A. (1986). The moderator-mediator variable distinction in social psychological research: Conceptual, strategic, and statistical considerations. </a:t>
            </a:r>
            <a:r>
              <a:rPr lang="en-US" sz="1800" i="1" dirty="0"/>
              <a:t>Journal of Personality and Social Psychology</a:t>
            </a:r>
            <a:r>
              <a:rPr lang="en-US" sz="1800" dirty="0"/>
              <a:t>, 51(6), 1173–1182.</a:t>
            </a:r>
          </a:p>
          <a:p>
            <a:pPr marL="358775" indent="-358775">
              <a:buNone/>
            </a:pPr>
            <a:r>
              <a:rPr lang="en-US" sz="1800" dirty="0"/>
              <a:t>Chin, W. W., </a:t>
            </a:r>
            <a:r>
              <a:rPr lang="en-US" sz="1800" dirty="0" err="1"/>
              <a:t>Marcolin</a:t>
            </a:r>
            <a:r>
              <a:rPr lang="en-US" sz="1800" dirty="0"/>
              <a:t>, B. L., &amp; </a:t>
            </a:r>
            <a:r>
              <a:rPr lang="en-US" sz="1800" dirty="0" err="1"/>
              <a:t>Newsted</a:t>
            </a:r>
            <a:r>
              <a:rPr lang="en-US" sz="1800" dirty="0"/>
              <a:t>, P. R. (2003). A partial least squares latent variable modeling approach for measuring interaction effects: Results from a Monte Carlo simulation study and an electronic-mail emotion/adoption study. </a:t>
            </a:r>
            <a:r>
              <a:rPr lang="en-US" sz="1800" i="1" dirty="0"/>
              <a:t>Information Systems Research</a:t>
            </a:r>
            <a:r>
              <a:rPr lang="en-US" sz="1800" dirty="0"/>
              <a:t>, 14(2), 189–217.</a:t>
            </a:r>
          </a:p>
          <a:p>
            <a:pPr marL="358775" indent="-358775">
              <a:buNone/>
            </a:pPr>
            <a:r>
              <a:rPr lang="en-US" sz="1800" dirty="0"/>
              <a:t>Cohen, J. (1988). </a:t>
            </a:r>
            <a:r>
              <a:rPr lang="en-US" sz="1800" i="1" dirty="0"/>
              <a:t>Statistical Power Analysis for the Behavioral Sciences</a:t>
            </a:r>
            <a:r>
              <a:rPr lang="en-US" sz="1800" dirty="0"/>
              <a:t>. Mahwah, NJ: Erlbaum.</a:t>
            </a:r>
          </a:p>
          <a:p>
            <a:pPr marL="358775" indent="-358775">
              <a:buNone/>
            </a:pPr>
            <a:r>
              <a:rPr lang="en-US" sz="1800" dirty="0"/>
              <a:t>Henseler, J. (2020). </a:t>
            </a:r>
            <a:r>
              <a:rPr lang="en-US" sz="1800" i="1" dirty="0"/>
              <a:t>Composite-Based Structural Equation Modeling: Analyzing Latent and Emergent Variables</a:t>
            </a:r>
            <a:r>
              <a:rPr lang="en-US" sz="1800" dirty="0"/>
              <a:t>, New York: Guilford Press.</a:t>
            </a:r>
          </a:p>
          <a:p>
            <a:pPr marL="358775" indent="-358775">
              <a:buNone/>
            </a:pPr>
            <a:r>
              <a:rPr lang="en-US" sz="1800" dirty="0"/>
              <a:t>Henseler, J., &amp; Chin, W.W. (2010). A comparison of approaches for the analysis of interaction effects between latent variables using partial least squares path modeling. </a:t>
            </a:r>
            <a:r>
              <a:rPr lang="en-US" sz="1800" i="1" dirty="0"/>
              <a:t>Structural Equation Modeling: A Multidisciplinary Journal</a:t>
            </a:r>
            <a:r>
              <a:rPr lang="en-US" sz="1800" dirty="0"/>
              <a:t>, 17(1), 82–109.</a:t>
            </a:r>
          </a:p>
          <a:p>
            <a:pPr marL="358775" indent="-358775">
              <a:buNone/>
            </a:pPr>
            <a:r>
              <a:rPr lang="en-US" sz="1800" dirty="0"/>
              <a:t>Little, T. D., Bovaird, J. A., &amp; </a:t>
            </a:r>
            <a:r>
              <a:rPr lang="en-US" sz="1800" dirty="0" err="1"/>
              <a:t>Widaman</a:t>
            </a:r>
            <a:r>
              <a:rPr lang="en-US" sz="1800" dirty="0"/>
              <a:t>, K. F. (2006). On the merits of orthogonalizing powered and product terms: Implications for modeling interactions among latent variables. </a:t>
            </a:r>
            <a:r>
              <a:rPr lang="en-US" sz="1800" i="1" dirty="0"/>
              <a:t>Structural Equation Modeling</a:t>
            </a:r>
            <a:r>
              <a:rPr lang="en-US" sz="1800" dirty="0"/>
              <a:t>, 13(4), 497–519.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85652C-04A0-4303-A190-D3A0B774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9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D0F96-A75E-418C-B581-3A6BD6BC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Moderator?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6DBF87-BF62-46AB-965F-43C3272B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5608319"/>
            <a:ext cx="4914900" cy="5686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(Baron &amp; Kenny 1986, p. 1174)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9E2A58-82FB-4F8A-B4CB-4606C22B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3</a:t>
            </a:fld>
            <a:endParaRPr lang="nl-NL"/>
          </a:p>
        </p:txBody>
      </p:sp>
      <p:sp>
        <p:nvSpPr>
          <p:cNvPr id="5" name="Scrollen: horizontal 4">
            <a:extLst>
              <a:ext uri="{FF2B5EF4-FFF2-40B4-BE49-F238E27FC236}">
                <a16:creationId xmlns:a16="http://schemas.microsoft.com/office/drawing/2014/main" id="{BE013944-1331-4B67-8DDB-BA314C128F6B}"/>
              </a:ext>
            </a:extLst>
          </p:cNvPr>
          <p:cNvSpPr/>
          <p:nvPr/>
        </p:nvSpPr>
        <p:spPr>
          <a:xfrm>
            <a:off x="1192530" y="1397635"/>
            <a:ext cx="9806940" cy="43965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“In general terms, a moderator is a qualitative (e.g., sex, race, class) or quantitative (e.g., level of reward) variable that affects the direction and/or strength of the relation between an independent or predictor variable and a dependent or criterion variable.”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879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240D3-2DCE-419D-B610-B95EF736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 of Moderation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1AE051-585E-45B4-B441-13652035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4</a:t>
            </a:fld>
            <a:endParaRPr lang="nl-NL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DB9400D-8F83-4988-AE0F-940355EC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165" y="1690688"/>
            <a:ext cx="7763035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3A11F-AF5F-4BE0-B79B-545CB84D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Analyzing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of Multigroup Analysis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9DD47-B131-424A-995E-F701D965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Split sample into two (or more) subsamples (categories).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Categorize observations according to the level of the moderator variable.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the path coefficients for each subsample.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 differences between path coefficients as moderating effects.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A2DEA-152C-45D6-A442-BBD6C1DD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49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27E72-6672-4FED-95A5-43761407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Analyzing</a:t>
            </a:r>
            <a:r>
              <a:rPr lang="de-DE" dirty="0"/>
              <a:t> Interaction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of Multigroup Analysis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12CB00-D009-40B1-85AA-B3AB8405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6</a:t>
            </a:fld>
            <a:endParaRPr lang="nl-N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97AF5F-62DC-401D-BF2A-F7D75E0D0109}"/>
              </a:ext>
            </a:extLst>
          </p:cNvPr>
          <p:cNvSpPr/>
          <p:nvPr/>
        </p:nvSpPr>
        <p:spPr>
          <a:xfrm>
            <a:off x="1946806" y="2385061"/>
            <a:ext cx="8477250" cy="3357930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FD54CE9-826F-4F17-A504-508066C4408D}"/>
              </a:ext>
            </a:extLst>
          </p:cNvPr>
          <p:cNvGrpSpPr/>
          <p:nvPr/>
        </p:nvGrpSpPr>
        <p:grpSpPr>
          <a:xfrm>
            <a:off x="1946805" y="2499571"/>
            <a:ext cx="8477250" cy="3243419"/>
            <a:chOff x="348143" y="2075536"/>
            <a:chExt cx="8477250" cy="3243419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04B1D6B1-E98D-4F8D-AFD9-E1ABF0D08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343" y="2077124"/>
              <a:ext cx="18288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3600" b="1" i="1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CB9768F5-A329-43F4-8FAD-5416B680B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543" y="2077124"/>
              <a:ext cx="18288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3600" b="1" i="1"/>
            </a:p>
          </p:txBody>
        </p:sp>
        <p:cxnSp>
          <p:nvCxnSpPr>
            <p:cNvPr id="9" name="AutoShape 5">
              <a:extLst>
                <a:ext uri="{FF2B5EF4-FFF2-40B4-BE49-F238E27FC236}">
                  <a16:creationId xmlns:a16="http://schemas.microsoft.com/office/drawing/2014/main" id="{4779B5B6-C85A-4387-A076-1A334BB1A06E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4920143" y="2534324"/>
              <a:ext cx="1295400" cy="0"/>
            </a:xfrm>
            <a:prstGeom prst="straightConnector1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6">
              <a:extLst>
                <a:ext uri="{FF2B5EF4-FFF2-40B4-BE49-F238E27FC236}">
                  <a16:creationId xmlns:a16="http://schemas.microsoft.com/office/drawing/2014/main" id="{978E713C-829D-4836-8F52-7F2B7C6913A8}"/>
                </a:ext>
              </a:extLst>
            </p:cNvPr>
            <p:cNvCxnSpPr>
              <a:cxnSpLocks noChangeShapeType="1"/>
              <a:endCxn id="8" idx="5"/>
            </p:cNvCxnSpPr>
            <p:nvPr/>
          </p:nvCxnSpPr>
          <p:spPr bwMode="auto">
            <a:xfrm flipH="1" flipV="1">
              <a:off x="7776056" y="2858174"/>
              <a:ext cx="496887" cy="209550"/>
            </a:xfrm>
            <a:prstGeom prst="straightConnector1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A5AE2C70-2D3B-4582-A274-75F072D6A3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925532"/>
                </p:ext>
              </p:extLst>
            </p:nvPr>
          </p:nvGraphicFramePr>
          <p:xfrm>
            <a:off x="5321781" y="2520036"/>
            <a:ext cx="566737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Formel" r:id="rId3" imgW="253800" imgH="228600" progId="Equation.3">
                    <p:embed/>
                  </p:oleObj>
                </mc:Choice>
                <mc:Fallback>
                  <p:oleObj name="Formel" r:id="rId3" imgW="253800" imgH="228600" progId="Equation.3">
                    <p:embed/>
                    <p:pic>
                      <p:nvPicPr>
                        <p:cNvPr id="3584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1781" y="2520036"/>
                          <a:ext cx="566737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>
              <a:extLst>
                <a:ext uri="{FF2B5EF4-FFF2-40B4-BE49-F238E27FC236}">
                  <a16:creationId xmlns:a16="http://schemas.microsoft.com/office/drawing/2014/main" id="{D02F4166-A6D3-406C-A1CB-77E5AA61CF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937614"/>
                </p:ext>
              </p:extLst>
            </p:nvPr>
          </p:nvGraphicFramePr>
          <p:xfrm>
            <a:off x="6844193" y="2210474"/>
            <a:ext cx="6731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Formel" r:id="rId5" imgW="228600" imgH="228600" progId="Equation.3">
                    <p:embed/>
                  </p:oleObj>
                </mc:Choice>
                <mc:Fallback>
                  <p:oleObj name="Formel" r:id="rId5" imgW="228600" imgH="228600" progId="Equation.3">
                    <p:embed/>
                    <p:pic>
                      <p:nvPicPr>
                        <p:cNvPr id="3584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4193" y="2210474"/>
                          <a:ext cx="673100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A263DCBD-AAB9-4475-ABD3-5243EA5195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223157"/>
                </p:ext>
              </p:extLst>
            </p:nvPr>
          </p:nvGraphicFramePr>
          <p:xfrm>
            <a:off x="3731106" y="2193011"/>
            <a:ext cx="6731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Formel" r:id="rId7" imgW="228600" imgH="228600" progId="Equation.3">
                    <p:embed/>
                  </p:oleObj>
                </mc:Choice>
                <mc:Fallback>
                  <p:oleObj name="Formel" r:id="rId7" imgW="228600" imgH="228600" progId="Equation.3">
                    <p:embed/>
                    <p:pic>
                      <p:nvPicPr>
                        <p:cNvPr id="3584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106" y="2193011"/>
                          <a:ext cx="673100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5A2E558C-7785-4D9F-9686-F874F5341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43" y="2075536"/>
              <a:ext cx="25908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2060"/>
                  </a:solidFill>
                </a:rPr>
                <a:t>Observations with</a:t>
              </a:r>
              <a:br>
                <a:rPr lang="en-US" sz="2000" dirty="0">
                  <a:solidFill>
                    <a:srgbClr val="002060"/>
                  </a:solidFill>
                </a:rPr>
              </a:br>
              <a:r>
                <a:rPr lang="en-US" sz="2000" dirty="0">
                  <a:solidFill>
                    <a:srgbClr val="002060"/>
                  </a:solidFill>
                </a:rPr>
                <a:t>moderator variable</a:t>
              </a:r>
              <a:br>
                <a:rPr lang="en-US" sz="2000" dirty="0">
                  <a:solidFill>
                    <a:srgbClr val="002060"/>
                  </a:solidFill>
                </a:rPr>
              </a:br>
              <a:r>
                <a:rPr lang="en-US" sz="2000" dirty="0">
                  <a:solidFill>
                    <a:srgbClr val="002060"/>
                  </a:solidFill>
                </a:rPr>
                <a:t>being high:</a:t>
              </a: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06FDFE5-FAF3-4AE0-B29B-24F8F8B3E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343" y="3601124"/>
              <a:ext cx="18288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3600" b="1" i="1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BBA08A46-4539-4CC7-AA07-A2E144F6C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543" y="3601124"/>
              <a:ext cx="18288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3600" b="1" i="1"/>
            </a:p>
          </p:txBody>
        </p: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4388327A-D909-4B06-AD7D-6783E6405F7C}"/>
                </a:ext>
              </a:extLst>
            </p:cNvPr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4920143" y="4058324"/>
              <a:ext cx="1295400" cy="0"/>
            </a:xfrm>
            <a:prstGeom prst="straightConnector1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EC43EEFD-EF35-4921-8B73-8ECC73CD92DA}"/>
                </a:ext>
              </a:extLst>
            </p:cNvPr>
            <p:cNvCxnSpPr>
              <a:cxnSpLocks noChangeShapeType="1"/>
              <a:endCxn id="16" idx="5"/>
            </p:cNvCxnSpPr>
            <p:nvPr/>
          </p:nvCxnSpPr>
          <p:spPr bwMode="auto">
            <a:xfrm flipH="1" flipV="1">
              <a:off x="7776056" y="4382174"/>
              <a:ext cx="496887" cy="209550"/>
            </a:xfrm>
            <a:prstGeom prst="straightConnector1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19" name="Object 15">
              <a:extLst>
                <a:ext uri="{FF2B5EF4-FFF2-40B4-BE49-F238E27FC236}">
                  <a16:creationId xmlns:a16="http://schemas.microsoft.com/office/drawing/2014/main" id="{3296C088-F23D-4F2D-8BFE-33216EDEBA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6506877"/>
                </p:ext>
              </p:extLst>
            </p:nvPr>
          </p:nvGraphicFramePr>
          <p:xfrm>
            <a:off x="5307493" y="4044036"/>
            <a:ext cx="595313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Formel" r:id="rId9" imgW="266400" imgH="228600" progId="Equation.3">
                    <p:embed/>
                  </p:oleObj>
                </mc:Choice>
                <mc:Fallback>
                  <p:oleObj name="Formel" r:id="rId9" imgW="266400" imgH="228600" progId="Equation.3">
                    <p:embed/>
                    <p:pic>
                      <p:nvPicPr>
                        <p:cNvPr id="3584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7493" y="4044036"/>
                          <a:ext cx="595313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6">
              <a:extLst>
                <a:ext uri="{FF2B5EF4-FFF2-40B4-BE49-F238E27FC236}">
                  <a16:creationId xmlns:a16="http://schemas.microsoft.com/office/drawing/2014/main" id="{5589A7B5-5DB3-431A-932D-6B5977CC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516665"/>
                </p:ext>
              </p:extLst>
            </p:nvPr>
          </p:nvGraphicFramePr>
          <p:xfrm>
            <a:off x="6807681" y="3734474"/>
            <a:ext cx="747712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Formel" r:id="rId11" imgW="253800" imgH="228600" progId="Equation.3">
                    <p:embed/>
                  </p:oleObj>
                </mc:Choice>
                <mc:Fallback>
                  <p:oleObj name="Formel" r:id="rId11" imgW="253800" imgH="228600" progId="Equation.3">
                    <p:embed/>
                    <p:pic>
                      <p:nvPicPr>
                        <p:cNvPr id="3584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681" y="3734474"/>
                          <a:ext cx="747712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7">
              <a:extLst>
                <a:ext uri="{FF2B5EF4-FFF2-40B4-BE49-F238E27FC236}">
                  <a16:creationId xmlns:a16="http://schemas.microsoft.com/office/drawing/2014/main" id="{C45A5F92-7E22-4A37-86A4-C1D9C8AAD0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662718"/>
                </p:ext>
              </p:extLst>
            </p:nvPr>
          </p:nvGraphicFramePr>
          <p:xfrm>
            <a:off x="3694593" y="3717011"/>
            <a:ext cx="747713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Formel" r:id="rId13" imgW="253800" imgH="228600" progId="Equation.3">
                    <p:embed/>
                  </p:oleObj>
                </mc:Choice>
                <mc:Fallback>
                  <p:oleObj name="Formel" r:id="rId13" imgW="253800" imgH="228600" progId="Equation.3">
                    <p:embed/>
                    <p:pic>
                      <p:nvPicPr>
                        <p:cNvPr id="3584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593" y="3717011"/>
                          <a:ext cx="747713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378F8E6C-F5B0-4F98-8B21-6C06B342B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43" y="3599536"/>
              <a:ext cx="25908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2060"/>
                  </a:solidFill>
                </a:rPr>
                <a:t>Observations with</a:t>
              </a:r>
              <a:br>
                <a:rPr lang="en-US" sz="2000" dirty="0">
                  <a:solidFill>
                    <a:srgbClr val="002060"/>
                  </a:solidFill>
                </a:rPr>
              </a:br>
              <a:r>
                <a:rPr lang="en-US" sz="2000" dirty="0">
                  <a:solidFill>
                    <a:srgbClr val="002060"/>
                  </a:solidFill>
                </a:rPr>
                <a:t>moderator variable</a:t>
              </a:r>
              <a:br>
                <a:rPr lang="en-US" sz="2000" dirty="0">
                  <a:solidFill>
                    <a:srgbClr val="002060"/>
                  </a:solidFill>
                </a:rPr>
              </a:br>
              <a:r>
                <a:rPr lang="en-US" sz="2000" dirty="0">
                  <a:solidFill>
                    <a:srgbClr val="002060"/>
                  </a:solidFill>
                </a:rPr>
                <a:t>being low: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EC1DE50E-4518-4B89-8671-58D80895D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43" y="4871280"/>
              <a:ext cx="2590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2060"/>
                  </a:solidFill>
                </a:rPr>
                <a:t>Moderating effect:</a:t>
              </a:r>
            </a:p>
          </p:txBody>
        </p:sp>
        <p:graphicFrame>
          <p:nvGraphicFramePr>
            <p:cNvPr id="24" name="Object 20">
              <a:extLst>
                <a:ext uri="{FF2B5EF4-FFF2-40B4-BE49-F238E27FC236}">
                  <a16:creationId xmlns:a16="http://schemas.microsoft.com/office/drawing/2014/main" id="{591F753F-44CB-4F10-BFBB-F37C296CB0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025922"/>
                </p:ext>
              </p:extLst>
            </p:nvPr>
          </p:nvGraphicFramePr>
          <p:xfrm>
            <a:off x="2877031" y="4807780"/>
            <a:ext cx="1389062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Formel" r:id="rId15" imgW="622080" imgH="228600" progId="Equation.3">
                    <p:embed/>
                  </p:oleObj>
                </mc:Choice>
                <mc:Fallback>
                  <p:oleObj name="Formel" r:id="rId15" imgW="622080" imgH="228600" progId="Equation.3">
                    <p:embed/>
                    <p:pic>
                      <p:nvPicPr>
                        <p:cNvPr id="3584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031" y="4807780"/>
                          <a:ext cx="1389062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3">
              <a:extLst>
                <a:ext uri="{FF2B5EF4-FFF2-40B4-BE49-F238E27FC236}">
                  <a16:creationId xmlns:a16="http://schemas.microsoft.com/office/drawing/2014/main" id="{8D5D62F1-CA20-4FB7-9340-B374FC88C5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916208"/>
                </p:ext>
              </p:extLst>
            </p:nvPr>
          </p:nvGraphicFramePr>
          <p:xfrm>
            <a:off x="8268181" y="2955011"/>
            <a:ext cx="53816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Formel" r:id="rId17" imgW="241200" imgH="203040" progId="Equation.3">
                    <p:embed/>
                  </p:oleObj>
                </mc:Choice>
                <mc:Fallback>
                  <p:oleObj name="Formel" r:id="rId17" imgW="241200" imgH="203040" progId="Equation.3">
                    <p:embed/>
                    <p:pic>
                      <p:nvPicPr>
                        <p:cNvPr id="35849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8181" y="2955011"/>
                          <a:ext cx="538162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4">
              <a:extLst>
                <a:ext uri="{FF2B5EF4-FFF2-40B4-BE49-F238E27FC236}">
                  <a16:creationId xmlns:a16="http://schemas.microsoft.com/office/drawing/2014/main" id="{28DDE212-1BA5-463C-B01F-AAEC1D37BB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1227012"/>
                </p:ext>
              </p:extLst>
            </p:nvPr>
          </p:nvGraphicFramePr>
          <p:xfrm>
            <a:off x="8258656" y="4475836"/>
            <a:ext cx="566737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Formel" r:id="rId19" imgW="253800" imgH="203040" progId="Equation.3">
                    <p:embed/>
                  </p:oleObj>
                </mc:Choice>
                <mc:Fallback>
                  <p:oleObj name="Formel" r:id="rId19" imgW="253800" imgH="203040" progId="Equation.3">
                    <p:embed/>
                    <p:pic>
                      <p:nvPicPr>
                        <p:cNvPr id="3585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8656" y="4475836"/>
                          <a:ext cx="566737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66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4D828-03C3-4D74-BD7A-60C17166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Discussion on Group Comparisons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313F90-2838-4637-B4CA-756751511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Adequate for dichotomous moderating variables and/or experimental designs (Bagozzi, Yi &amp; Singh, 1991).</a:t>
            </a:r>
          </a:p>
          <a:p>
            <a:r>
              <a:rPr lang="nl-NL" dirty="0"/>
              <a:t>For continuous variables: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nl-NL" dirty="0"/>
              <a:t>Dichotomization or data splitting required: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Median split 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Forming three groups, ignoring middle third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nl-NL" dirty="0"/>
              <a:t>Problems interpreting the results: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Dichotomization is arbitrary.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Within-group variance remains unanalyzed.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nl-NL" dirty="0"/>
              <a:t>Rather a quick check.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3AF66-EBA2-4714-95E5-DA2F18C8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11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26F9E-3C2C-467C-B04F-7A4BE74D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 Model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A27D6D-238E-4A0A-A570-F29751BA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8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9A2BF9-BC82-4A03-9541-A98377A6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2024036"/>
            <a:ext cx="8473440" cy="43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60B91-322C-4AA0-B2FE-43F8464A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</a:t>
            </a:r>
            <a:r>
              <a:rPr lang="de-DE" dirty="0" err="1"/>
              <a:t>Representation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D58466-E2B6-47DC-A51A-2170F649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9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CA79AE-D714-4D1C-907B-DB0E1CC9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24" y="1923203"/>
            <a:ext cx="6285352" cy="44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8473</TotalTime>
  <Words>931</Words>
  <Application>Microsoft Office PowerPoint</Application>
  <PresentationFormat>Breitbild</PresentationFormat>
  <Paragraphs>112</Paragraphs>
  <Slides>23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Office</vt:lpstr>
      <vt:lpstr>Formel</vt:lpstr>
      <vt:lpstr>Composite-Based SEM</vt:lpstr>
      <vt:lpstr>Topics</vt:lpstr>
      <vt:lpstr>What is a Moderator?</vt:lpstr>
      <vt:lpstr>An Example of Moderation</vt:lpstr>
      <vt:lpstr>Analyzing Interaction Effects by Means of Multigroup Analysis</vt:lpstr>
      <vt:lpstr>Analyzing Interaction Effects by Means of Multigroup Analysis</vt:lpstr>
      <vt:lpstr>Discussion on Group Comparisons</vt:lpstr>
      <vt:lpstr>Minimal Model</vt:lpstr>
      <vt:lpstr>Alternative Representation</vt:lpstr>
      <vt:lpstr>The Meaning of Path Coefficients Changes</vt:lpstr>
      <vt:lpstr>The Two-Stage Approach for Analyzing Interaction Effects</vt:lpstr>
      <vt:lpstr>The Orthogonalizing Approach</vt:lpstr>
      <vt:lpstr>The  Orthogonalizing Approach</vt:lpstr>
      <vt:lpstr>Quantifying Interaction Effects</vt:lpstr>
      <vt:lpstr>Visualizing Interaction Effects</vt:lpstr>
      <vt:lpstr>Visualizing Interaction Effects</vt:lpstr>
      <vt:lpstr>Visualizing Interaction Effects</vt:lpstr>
      <vt:lpstr>A Three-Way Interaction</vt:lpstr>
      <vt:lpstr>Alternative Representation</vt:lpstr>
      <vt:lpstr>Discussion on Three-Way Interactions</vt:lpstr>
      <vt:lpstr>Quadratic Effects</vt:lpstr>
      <vt:lpstr>The Different Shapes of a Quadratic Effect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Composite-Based SEM</dc:title>
  <dc:creator>Henseler, J. (ET)</dc:creator>
  <cp:lastModifiedBy>Henseler, J. (ET)</cp:lastModifiedBy>
  <cp:revision>123</cp:revision>
  <dcterms:created xsi:type="dcterms:W3CDTF">2020-11-23T10:21:13Z</dcterms:created>
  <dcterms:modified xsi:type="dcterms:W3CDTF">2020-11-30T22:57:48Z</dcterms:modified>
</cp:coreProperties>
</file>