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23" autoAdjust="0"/>
    <p:restoredTop sz="88206" autoAdjust="0"/>
  </p:normalViewPr>
  <p:slideViewPr>
    <p:cSldViewPr snapToGrid="0">
      <p:cViewPr varScale="1">
        <p:scale>
          <a:sx n="141" d="100"/>
          <a:sy n="141" d="100"/>
        </p:scale>
        <p:origin x="14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8C32-1955-4FBE-9820-B4DAA2C23EA8}" type="datetimeFigureOut">
              <a:rPr lang="nl-NL" smtClean="0"/>
              <a:t>1-12-2020</a:t>
            </a:fld>
            <a:endParaRPr lang="nl-NL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C7BA1-977F-4AB5-85F8-CBA637C361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604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7BA1-977F-4AB5-85F8-CBA637C3611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844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7BA1-977F-4AB5-85F8-CBA637C3611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079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7BA1-977F-4AB5-85F8-CBA637C3611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854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7BA1-977F-4AB5-85F8-CBA637C3611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6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FC7BA1-977F-4AB5-85F8-CBA637C3611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36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07D5CC-9736-464C-8CE2-A005FEB4F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681CCB6-AC8B-4F4E-8D91-63FB3F4441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2878F6-BFD4-404C-82C0-76DACB05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6CF1-6882-4295-9E67-8CFEC92E250D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ED2F8D-E481-4A50-899A-B7F2B7C8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0062A5-7301-424B-896A-685FDA3F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182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FD230-E304-43C5-B60C-D5C1AAF6F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67AA45-2482-452B-BC30-FB333AC70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FD1259-6C08-49E3-B9B1-4437B5CB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1745-0980-47EB-B618-FB02A8C8A1FA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097AA0-FD76-4041-A9F6-A5C87F89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8BFDBD-0308-43C9-B4A9-4A4B08B63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595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324937-D106-430B-A5B1-2581AE96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F0928F-C80F-4BCF-9768-7D8C6E517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6D8D11-80E1-4D4D-ADEB-CD858E4E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20DA9-C538-44C8-8F24-E760FFBF5724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0C220A-E8CE-4A41-9400-BA3DA5DB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A24B41-EA97-4D82-83E4-488F434F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93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57AC3-7B8D-4A23-88CA-1DAA9340F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F9F0B-A922-4817-85B3-BFA494A08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BD16E4-72BE-4ED5-B0A5-149875FF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D9B34-AB4F-4870-8480-2296085B1CB4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2FEB73-96E9-460A-85ED-35EBBC25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207FC7-92C2-4978-8ED4-E6F559EA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122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D405B-17D7-471A-B9CA-991530581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F386D8-3F82-404C-B12F-C487735D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DEA12D-FFF3-49BB-84EF-CF1660B6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2A0B-9389-40D5-84AB-03CF4F23B507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70B392-FAF8-4887-8786-80FF05182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7BA284-8C7E-4B5E-ADB9-47568A25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30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9AC12-71DB-4FD4-8723-41A56F72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CEDB12-0E9F-4291-8288-C09B369B9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8C38104-F336-4910-B3D4-EB66FA835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96CE85-BCA5-439D-8B2E-26CE256F9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8460-7665-459B-870D-C67F854DD337}" type="datetime1">
              <a:rPr lang="nl-NL" smtClean="0"/>
              <a:t>1-12-2020</a:t>
            </a:fld>
            <a:endParaRPr lang="nl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D1AA73-AE77-41E5-B4BA-746A1D63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A2FBD4-F2D8-4FD2-89F5-C1BC726D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8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CA629-5ED9-4F18-ACB4-FD1D6E465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11D46F7-8C06-49D4-A1EE-463F95CE3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DF3E68-E992-4174-B187-E12AA3AFF4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0ED856D-3C4D-4B60-BFFF-A0DF307E7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EA7863C-5518-4DAA-9102-334807662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897305F-88BD-47BD-9184-8D49D607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1FFD-08CB-4989-9BC0-882BD59819AA}" type="datetime1">
              <a:rPr lang="nl-NL" smtClean="0"/>
              <a:t>1-12-2020</a:t>
            </a:fld>
            <a:endParaRPr lang="nl-NL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7FF2D5-0D3B-4757-ADEB-D34C17FA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712E6C8-3BDB-4FE5-85D6-08FBB06A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83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0A6D4B-4163-4C36-9FC6-0C840E72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823946-51BB-41F0-B7B9-BB68CD11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1A9E-F3A0-4692-8593-533ABB06C8D6}" type="datetime1">
              <a:rPr lang="nl-NL" smtClean="0"/>
              <a:t>1-12-2020</a:t>
            </a:fld>
            <a:endParaRPr lang="nl-NL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8654E0-7E7E-4994-AEEB-822E3605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68DF6C-0342-4864-9EF7-76A9A0E7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75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AE82624-61E8-4BFA-85FB-DB47E4ED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76AD9-31E0-47E0-A239-C5DBAEA35D93}" type="datetime1">
              <a:rPr lang="nl-NL" smtClean="0"/>
              <a:t>1-12-2020</a:t>
            </a:fld>
            <a:endParaRPr lang="nl-NL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19CC37-3DA2-4D6D-8DFD-F90066FA7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728A9F-AE3D-441F-A0CA-A96DA84D2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287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A7F53C-3C92-47B6-9FB2-5C372C69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51FFE7-1C2F-4FCF-A159-6681684B7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D65200-01E3-4C16-B26C-B82246814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36BBCB-24D5-4B39-A502-2459545E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00A2-6001-4F2E-9E6A-18C6C132D5C9}" type="datetime1">
              <a:rPr lang="nl-NL" smtClean="0"/>
              <a:t>1-12-2020</a:t>
            </a:fld>
            <a:endParaRPr lang="nl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AA9FB6-2648-4926-B52E-D69DC894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1EF66F-AA6E-4404-AD2A-E98390C6C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79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74FA8-31B3-4672-ABAD-657C461EB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22F4C8-C359-4E51-890B-D9B26A90F4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DC1E4D-66F2-4BEF-878A-C21C74D1C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D10D98-16C9-44B3-B740-C6B3F93E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B9C47-D5AC-465B-813C-6DB41244C73A}" type="datetime1">
              <a:rPr lang="nl-NL" smtClean="0"/>
              <a:t>1-12-2020</a:t>
            </a:fld>
            <a:endParaRPr lang="nl-NL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C5722F-025F-4F49-A8C4-EC102C757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C014C07-827E-4048-989C-9F2F85552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405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ED5D187-877D-409E-A8E2-7A9D57127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nl-NL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5F7BC4-3EE3-4A46-8357-AB2E7635C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nl-NL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D5737E8-F928-44D2-A064-147309EE3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1E0F-69E0-4049-9260-E99D57D5EC82}" type="datetime1">
              <a:rPr lang="nl-NL" smtClean="0"/>
              <a:t>1-12-2020</a:t>
            </a:fld>
            <a:endParaRPr lang="nl-NL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691749-8FC9-4561-9F38-9F3D51952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15DA6A-F32F-4EA9-B234-7524B22B8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7A7C7-6A75-45CE-BF6D-B0CCCAF66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48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8298F8-7BF3-46CA-B464-812A91DA7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65947"/>
            <a:ext cx="9144000" cy="2387600"/>
          </a:xfrm>
        </p:spPr>
        <p:txBody>
          <a:bodyPr/>
          <a:lstStyle/>
          <a:p>
            <a:r>
              <a:rPr lang="de-DE" dirty="0"/>
              <a:t>Composite-</a:t>
            </a:r>
            <a:r>
              <a:rPr lang="de-DE" dirty="0" err="1"/>
              <a:t>Based</a:t>
            </a:r>
            <a:r>
              <a:rPr lang="de-DE" dirty="0"/>
              <a:t> SEM</a:t>
            </a:r>
            <a:endParaRPr lang="nl-NL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435B823-CE77-4937-9013-490390682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45622"/>
            <a:ext cx="9144000" cy="1655762"/>
          </a:xfrm>
        </p:spPr>
        <p:txBody>
          <a:bodyPr/>
          <a:lstStyle/>
          <a:p>
            <a:r>
              <a:rPr lang="de-DE" dirty="0"/>
              <a:t>Chapter 10: Second-Order </a:t>
            </a:r>
            <a:r>
              <a:rPr lang="de-DE" dirty="0" err="1"/>
              <a:t>Constructs</a:t>
            </a:r>
            <a:endParaRPr lang="nl-NL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28E37D5-F307-4ED7-A19A-3F7E42DF5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586" y="292608"/>
            <a:ext cx="2052828" cy="29260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0050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BF4B9-931F-43F5-8ADE-5D4074F5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Specifying</a:t>
            </a:r>
            <a:r>
              <a:rPr lang="de-DE" dirty="0"/>
              <a:t> Type-IV </a:t>
            </a:r>
            <a:br>
              <a:rPr lang="de-DE" dirty="0"/>
            </a:br>
            <a:r>
              <a:rPr lang="de-DE" dirty="0"/>
              <a:t>Second-Order </a:t>
            </a:r>
            <a:br>
              <a:rPr lang="de-DE" dirty="0"/>
            </a:br>
            <a:r>
              <a:rPr lang="de-DE" dirty="0" err="1"/>
              <a:t>Constructs</a:t>
            </a:r>
            <a:endParaRPr lang="nl-NL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FEBD139-57C9-43C8-B78A-755A1A42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3963"/>
            <a:ext cx="4219135" cy="348299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Note: </a:t>
            </a:r>
          </a:p>
          <a:p>
            <a:pPr marL="0" indent="0">
              <a:buNone/>
            </a:pPr>
            <a:r>
              <a:rPr lang="de-DE" i="1" dirty="0"/>
              <a:t>x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variable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nomological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of </a:t>
            </a:r>
            <a:r>
              <a:rPr lang="el-GR" dirty="0"/>
              <a:t>η</a:t>
            </a:r>
            <a:r>
              <a:rPr lang="de-DE" dirty="0"/>
              <a:t>.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4EA0A5-3607-46AC-952D-4942EC13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10</a:t>
            </a:fld>
            <a:endParaRPr lang="nl-NL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190DF41-6DB6-4EBC-A6D2-9EE62FB87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60" y="136525"/>
            <a:ext cx="4234464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7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88527-1AB0-4EA9-B1C0-0F1DFE0A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Type-IV Second-Order </a:t>
            </a:r>
            <a:r>
              <a:rPr lang="de-DE" dirty="0" err="1"/>
              <a:t>Constructs</a:t>
            </a:r>
            <a:r>
              <a:rPr lang="de-DE" dirty="0"/>
              <a:t> in </a:t>
            </a:r>
            <a:r>
              <a:rPr lang="de-DE" dirty="0" err="1"/>
              <a:t>Variance-Based</a:t>
            </a:r>
            <a:r>
              <a:rPr lang="de-DE" dirty="0"/>
              <a:t> SEM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A45F22-FB27-4575-91CC-471074D8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11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B5FC3D-7367-411F-B65D-128D214C0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184" y="1991360"/>
            <a:ext cx="7339951" cy="4364990"/>
          </a:xfrm>
          <a:prstGeom prst="rect">
            <a:avLst/>
          </a:prstGeom>
        </p:spPr>
      </p:pic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683E7071-F128-4CAB-92B0-38582144EF59}"/>
              </a:ext>
            </a:extLst>
          </p:cNvPr>
          <p:cNvSpPr txBox="1">
            <a:spLocks/>
          </p:cNvSpPr>
          <p:nvPr/>
        </p:nvSpPr>
        <p:spPr>
          <a:xfrm>
            <a:off x="838200" y="2693963"/>
            <a:ext cx="2548467" cy="3482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b="1" dirty="0"/>
              <a:t>Note: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DE" dirty="0"/>
              <a:t>See Schuberth, Rademaker &amp; Henseler (</a:t>
            </a:r>
            <a:r>
              <a:rPr lang="de-DE" dirty="0" err="1"/>
              <a:t>forthcoming</a:t>
            </a:r>
            <a:r>
              <a:rPr lang="de-DE" dirty="0"/>
              <a:t>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82188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BF4B9-931F-43F5-8ADE-5D4074F5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Specifying</a:t>
            </a:r>
            <a:r>
              <a:rPr lang="de-DE" dirty="0"/>
              <a:t> Type-V </a:t>
            </a:r>
            <a:br>
              <a:rPr lang="de-DE" dirty="0"/>
            </a:br>
            <a:r>
              <a:rPr lang="de-DE" dirty="0"/>
              <a:t>Second-Order </a:t>
            </a:r>
            <a:br>
              <a:rPr lang="de-DE" dirty="0"/>
            </a:br>
            <a:r>
              <a:rPr lang="de-DE" dirty="0" err="1"/>
              <a:t>Constructs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4EA0A5-3607-46AC-952D-4942EC13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12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47F13A-F172-4DA4-A415-75E5D3C4E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622" y="724746"/>
            <a:ext cx="5296595" cy="55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10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BF4B9-931F-43F5-8ADE-5D4074F5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Specifying</a:t>
            </a:r>
            <a:r>
              <a:rPr lang="de-DE" dirty="0"/>
              <a:t> Type-VI </a:t>
            </a:r>
            <a:br>
              <a:rPr lang="de-DE" dirty="0"/>
            </a:br>
            <a:r>
              <a:rPr lang="de-DE" dirty="0"/>
              <a:t>Second-Order </a:t>
            </a:r>
            <a:br>
              <a:rPr lang="de-DE" dirty="0"/>
            </a:br>
            <a:r>
              <a:rPr lang="de-DE" dirty="0" err="1"/>
              <a:t>Constructs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4EA0A5-3607-46AC-952D-4942EC13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13</a:t>
            </a:fld>
            <a:endParaRPr lang="nl-NL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981A50-994A-4B23-BE48-51277B9CE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511" y="111941"/>
            <a:ext cx="5724756" cy="6380933"/>
          </a:xfrm>
          <a:prstGeom prst="rect">
            <a:avLst/>
          </a:prstGeom>
        </p:spPr>
      </p:pic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CA063CFB-923E-43F3-A38F-E44AB8C94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3963"/>
            <a:ext cx="3618653" cy="348299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Note: </a:t>
            </a:r>
          </a:p>
          <a:p>
            <a:pPr marL="0" indent="0">
              <a:buNone/>
            </a:pPr>
            <a:r>
              <a:rPr lang="de-DE" i="1" dirty="0"/>
              <a:t>x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variable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nomological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of </a:t>
            </a:r>
            <a:r>
              <a:rPr lang="el-GR" dirty="0"/>
              <a:t>η</a:t>
            </a:r>
            <a:r>
              <a:rPr lang="de-DE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180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D2122-1759-48F0-ADE0-A3D57B93B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Bibliography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92EB44-9DCD-4834-B6A9-DE6323CC3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None/>
            </a:pPr>
            <a:r>
              <a:rPr lang="en-US" sz="1800" dirty="0"/>
              <a:t>Henseler, J. (2020). </a:t>
            </a:r>
            <a:r>
              <a:rPr lang="en-US" sz="1800" i="1" dirty="0"/>
              <a:t>Composite-Based Structural Equation Modeling: Analyzing Latent and Emergent Variables</a:t>
            </a:r>
            <a:r>
              <a:rPr lang="en-US" sz="1800" dirty="0"/>
              <a:t>, New York: Guilford Press.</a:t>
            </a:r>
          </a:p>
          <a:p>
            <a:pPr marL="358775" indent="-358775">
              <a:buNone/>
            </a:pPr>
            <a:r>
              <a:rPr lang="en-US" sz="1800" dirty="0"/>
              <a:t>Schuberth, F., Rademaker, M. E., &amp; Henseler, J. (forthcoming). Estimating and assessing second-order constructs using PLS-PM: The case of composites of composites. </a:t>
            </a:r>
            <a:r>
              <a:rPr lang="en-US" sz="1800" i="1" dirty="0"/>
              <a:t>Industrial Management &amp; Data Systems</a:t>
            </a:r>
            <a:r>
              <a:rPr lang="en-US" sz="1800" dirty="0"/>
              <a:t>, in print.</a:t>
            </a:r>
          </a:p>
          <a:p>
            <a:pPr marL="358775" indent="-358775">
              <a:buNone/>
            </a:pPr>
            <a:r>
              <a:rPr lang="en-US" sz="1800" dirty="0" err="1"/>
              <a:t>Ulaga</a:t>
            </a:r>
            <a:r>
              <a:rPr lang="en-US" sz="1800" dirty="0"/>
              <a:t>, W., &amp; Eggert, A. (2006). Value-based differentiation in business relationships: Gaining and sustaining key supplier status. </a:t>
            </a:r>
            <a:r>
              <a:rPr lang="en-US" sz="1800" i="1" dirty="0"/>
              <a:t>Journal of Marketing</a:t>
            </a:r>
            <a:r>
              <a:rPr lang="en-US" sz="1800" dirty="0"/>
              <a:t>, 70(1), 119–136.</a:t>
            </a:r>
          </a:p>
          <a:p>
            <a:pPr marL="358775" indent="-358775">
              <a:buNone/>
            </a:pPr>
            <a:r>
              <a:rPr lang="en-US" sz="1800" dirty="0"/>
              <a:t>van Riel, A. C., Henseler, J., Kemény, I., &amp; Sasovova, Z. (2017). Estimating hierarchical constructs using consistent partial least squares: The case of second-order composites of common factors. </a:t>
            </a:r>
            <a:r>
              <a:rPr lang="en-US" sz="1800" i="1" dirty="0"/>
              <a:t>Industrial Management &amp; Data Systems</a:t>
            </a:r>
            <a:r>
              <a:rPr lang="en-US" sz="1800" dirty="0"/>
              <a:t>, 117(3), 459–477.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085652C-04A0-4303-A190-D3A0B774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0197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18775-B9C2-4C4A-A1CD-C722538F8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Topics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99A8799-9B82-4C96-81EE-6A13E502B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nature of second-order constructs</a:t>
            </a:r>
          </a:p>
          <a:p>
            <a:r>
              <a:rPr lang="en-US" dirty="0"/>
              <a:t>A typology of second-order constructs</a:t>
            </a:r>
          </a:p>
          <a:p>
            <a:r>
              <a:rPr lang="nl-NL" dirty="0"/>
              <a:t>Modeling </a:t>
            </a:r>
            <a:r>
              <a:rPr lang="en-US" dirty="0"/>
              <a:t>second-order constructs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Type I: Latent variables measured by latent variables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Type II: Emergent variables made of latent variables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Type III: Latent variables measured by emergent variables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Type IV: Emergent variables made of emergent variables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Type V: Latent variables measured by different types of variables</a:t>
            </a:r>
          </a:p>
          <a:p>
            <a:pPr lvl="1">
              <a:buFont typeface="Calibri" panose="020F0502020204030204" pitchFamily="34" charset="0"/>
              <a:buChar char="─"/>
            </a:pPr>
            <a:r>
              <a:rPr lang="en-US" dirty="0"/>
              <a:t>Type VI: Emergent variables made of different types of variables</a:t>
            </a:r>
          </a:p>
          <a:p>
            <a:pPr lvl="1"/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68ADED1-EE41-49CD-BC98-DCEF59056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249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44B2FA-38BA-4B3A-9DFA-CFA1C9FC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Second-Order </a:t>
            </a:r>
            <a:r>
              <a:rPr lang="de-DE" dirty="0" err="1"/>
              <a:t>Constructs</a:t>
            </a:r>
            <a:endParaRPr lang="nl-NL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E79966-F5AC-4296-8684-6B87C65DB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Constructs whose indicators are not directly observable but again modeled through constructs.</a:t>
            </a:r>
          </a:p>
          <a:p>
            <a:r>
              <a:rPr lang="en-US" dirty="0"/>
              <a:t>Higher level of abstraction.</a:t>
            </a:r>
          </a:p>
          <a:p>
            <a:r>
              <a:rPr lang="en-US" dirty="0"/>
              <a:t>Constructs of an even higher order are conceivable, too (see, for instance, </a:t>
            </a:r>
            <a:r>
              <a:rPr lang="en-US" dirty="0" err="1"/>
              <a:t>Ulaga</a:t>
            </a:r>
            <a:r>
              <a:rPr lang="en-US" dirty="0"/>
              <a:t> &amp; Eggert, 2006, for an example of a fourth-order construct)</a:t>
            </a:r>
          </a:p>
          <a:p>
            <a:r>
              <a:rPr lang="en-US" dirty="0"/>
              <a:t>Mainly a subject of confirmatory research.</a:t>
            </a:r>
          </a:p>
          <a:p>
            <a:r>
              <a:rPr lang="nl-NL" dirty="0"/>
              <a:t>Covariance-based SEM is recommended.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78D942-3606-4CC6-9BCC-88EDA83B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8676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240D3-2DCE-419D-B610-B95EF736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Typology</a:t>
            </a:r>
            <a:r>
              <a:rPr lang="de-DE" dirty="0"/>
              <a:t> of Second-Order </a:t>
            </a:r>
            <a:r>
              <a:rPr lang="de-DE" dirty="0" err="1"/>
              <a:t>Constructs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91AE051-585E-45B4-B441-13652035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4</a:t>
            </a:fld>
            <a:endParaRPr lang="nl-NL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284B42F-9B52-4A9F-A1B1-8F001262B8AF}"/>
              </a:ext>
            </a:extLst>
          </p:cNvPr>
          <p:cNvGrpSpPr/>
          <p:nvPr/>
        </p:nvGrpSpPr>
        <p:grpSpPr>
          <a:xfrm>
            <a:off x="1364818" y="1525925"/>
            <a:ext cx="9462362" cy="4924954"/>
            <a:chOff x="1364818" y="1525925"/>
            <a:chExt cx="9462362" cy="492495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6B406158-0400-44D1-93CB-A79F308EF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4818" y="1709019"/>
              <a:ext cx="2520000" cy="2020165"/>
            </a:xfrm>
            <a:prstGeom prst="rect">
              <a:avLst/>
            </a:prstGeom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F60D739-94AA-44D6-AC3C-78311C7DED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5999" y="1703062"/>
              <a:ext cx="2520000" cy="2026122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523ED9C1-6D37-4D4C-9DD0-0E6E520CA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7180" y="1525925"/>
              <a:ext cx="2520000" cy="2203259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5B9AEC8C-ED17-489D-91D9-4EBE5B5FF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4818" y="3875390"/>
              <a:ext cx="2520000" cy="2194615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B1A5E3F8-3DB6-4F65-8C1F-B812A32B6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35999" y="3919977"/>
              <a:ext cx="2520000" cy="2151050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E9EAF31-3545-4CD5-BD48-5AE20150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07180" y="3919977"/>
              <a:ext cx="2520000" cy="2150028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CB8D5A50-9C1F-4896-8BBC-243F75F3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55244" y="6261820"/>
              <a:ext cx="3881511" cy="189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594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3665B4-6DD6-4B93-A019-A1EFB084E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Specifying</a:t>
            </a:r>
            <a:r>
              <a:rPr lang="de-DE" dirty="0"/>
              <a:t> Type-I Second-Order </a:t>
            </a:r>
            <a:r>
              <a:rPr lang="de-DE" dirty="0" err="1"/>
              <a:t>Constructs</a:t>
            </a:r>
            <a:endParaRPr lang="nl-NL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0DC9B4-A71B-4D47-95EF-046A88E84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5</a:t>
            </a:fld>
            <a:endParaRPr lang="nl-NL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09AAE5-2565-4B55-89FF-953BAE67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351" y="1690687"/>
            <a:ext cx="4778864" cy="4956297"/>
          </a:xfrm>
          <a:prstGeom prst="rect">
            <a:avLst/>
          </a:prstGeom>
        </p:spPr>
      </p:pic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77D54268-F1FE-40F2-A927-11030529B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3963"/>
            <a:ext cx="4219135" cy="348299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Note: </a:t>
            </a:r>
          </a:p>
          <a:p>
            <a:pPr marL="0" indent="0">
              <a:buNone/>
            </a:pP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of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specify</a:t>
            </a:r>
            <a:r>
              <a:rPr lang="de-DE" dirty="0"/>
              <a:t> Type-I </a:t>
            </a:r>
            <a:r>
              <a:rPr lang="de-DE" dirty="0" err="1"/>
              <a:t>second</a:t>
            </a:r>
            <a:r>
              <a:rPr lang="de-DE" dirty="0"/>
              <a:t>-order </a:t>
            </a:r>
            <a:r>
              <a:rPr lang="de-DE" dirty="0" err="1"/>
              <a:t>constructs</a:t>
            </a:r>
            <a:r>
              <a:rPr lang="de-DE" dirty="0"/>
              <a:t> in </a:t>
            </a:r>
            <a:r>
              <a:rPr lang="de-DE" dirty="0" err="1"/>
              <a:t>variance-based</a:t>
            </a:r>
            <a:r>
              <a:rPr lang="de-DE" dirty="0"/>
              <a:t> SEM.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568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BF4B9-931F-43F5-8ADE-5D4074F5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Specifying</a:t>
            </a:r>
            <a:r>
              <a:rPr lang="de-DE" dirty="0"/>
              <a:t> Type-II </a:t>
            </a:r>
            <a:br>
              <a:rPr lang="de-DE" dirty="0"/>
            </a:br>
            <a:r>
              <a:rPr lang="de-DE" dirty="0"/>
              <a:t>Second-Order </a:t>
            </a:r>
            <a:br>
              <a:rPr lang="de-DE" dirty="0"/>
            </a:br>
            <a:r>
              <a:rPr lang="de-DE" dirty="0" err="1"/>
              <a:t>Constructs</a:t>
            </a:r>
            <a:endParaRPr lang="nl-NL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FEBD139-57C9-43C8-B78A-755A1A422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3963"/>
            <a:ext cx="4219135" cy="3482999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Note: </a:t>
            </a:r>
          </a:p>
          <a:p>
            <a:pPr marL="0" indent="0">
              <a:buNone/>
            </a:pPr>
            <a:r>
              <a:rPr lang="de-DE" i="1" dirty="0"/>
              <a:t>x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variable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nomological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of </a:t>
            </a:r>
            <a:r>
              <a:rPr lang="el-GR" dirty="0"/>
              <a:t>η</a:t>
            </a:r>
            <a:r>
              <a:rPr lang="de-DE" dirty="0"/>
              <a:t>.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4EA0A5-3607-46AC-952D-4942EC13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6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84FDD8-742E-473B-9E69-D62B87552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216" y="429065"/>
            <a:ext cx="5147779" cy="62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88527-1AB0-4EA9-B1C0-0F1DFE0A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Type-II Second-Order </a:t>
            </a:r>
            <a:r>
              <a:rPr lang="de-DE" dirty="0" err="1"/>
              <a:t>Constructs</a:t>
            </a:r>
            <a:r>
              <a:rPr lang="de-DE" dirty="0"/>
              <a:t> in </a:t>
            </a:r>
            <a:r>
              <a:rPr lang="de-DE" dirty="0" err="1"/>
              <a:t>Variance-Based</a:t>
            </a:r>
            <a:r>
              <a:rPr lang="de-DE" dirty="0"/>
              <a:t> SEM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A45F22-FB27-4575-91CC-471074D8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7</a:t>
            </a:fld>
            <a:endParaRPr lang="nl-NL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89231A2-3538-460D-9E27-C843C2C1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513" y="2037715"/>
            <a:ext cx="8264974" cy="431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7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3BF4B9-931F-43F5-8ADE-5D4074F5E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7995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Specifying</a:t>
            </a:r>
            <a:r>
              <a:rPr lang="de-DE" dirty="0"/>
              <a:t> Type-III </a:t>
            </a:r>
            <a:br>
              <a:rPr lang="de-DE" dirty="0"/>
            </a:br>
            <a:r>
              <a:rPr lang="de-DE" dirty="0"/>
              <a:t>Second-Order </a:t>
            </a:r>
            <a:br>
              <a:rPr lang="de-DE" dirty="0"/>
            </a:br>
            <a:r>
              <a:rPr lang="de-DE" dirty="0" err="1"/>
              <a:t>Constructs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04EA0A5-3607-46AC-952D-4942EC13F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8</a:t>
            </a:fld>
            <a:endParaRPr lang="nl-NL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E40899-32F0-44BD-9097-BA8B998AF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789" y="70337"/>
            <a:ext cx="4295200" cy="670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1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88527-1AB0-4EA9-B1C0-0F1DFE0A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Type-III Second-Order </a:t>
            </a:r>
            <a:r>
              <a:rPr lang="de-DE" dirty="0" err="1"/>
              <a:t>Constructs</a:t>
            </a:r>
            <a:r>
              <a:rPr lang="de-DE" dirty="0"/>
              <a:t> in </a:t>
            </a:r>
            <a:r>
              <a:rPr lang="de-DE" dirty="0" err="1"/>
              <a:t>Variance-Based</a:t>
            </a:r>
            <a:r>
              <a:rPr lang="de-DE" dirty="0"/>
              <a:t> SEM</a:t>
            </a:r>
            <a:endParaRPr lang="nl-NL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DA45F22-FB27-4575-91CC-471074D8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7A7C7-6A75-45CE-BF6D-B0CCCAF669CF}" type="slidenum">
              <a:rPr lang="nl-NL" smtClean="0"/>
              <a:t>9</a:t>
            </a:fld>
            <a:endParaRPr lang="nl-NL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06B127-0885-4921-976D-8F637FF4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273" y="1991360"/>
            <a:ext cx="7423453" cy="436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1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5384</TotalTime>
  <Words>441</Words>
  <Application>Microsoft Office PowerPoint</Application>
  <PresentationFormat>Breitbild</PresentationFormat>
  <Paragraphs>61</Paragraphs>
  <Slides>14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</vt:lpstr>
      <vt:lpstr>Composite-Based SEM</vt:lpstr>
      <vt:lpstr>Topics</vt:lpstr>
      <vt:lpstr>Second-Order Constructs</vt:lpstr>
      <vt:lpstr>A Typology of Second-Order Constructs</vt:lpstr>
      <vt:lpstr>Specifying Type-I Second-Order Constructs</vt:lpstr>
      <vt:lpstr>Specifying Type-II  Second-Order  Constructs</vt:lpstr>
      <vt:lpstr>Type-II Second-Order Constructs in Variance-Based SEM</vt:lpstr>
      <vt:lpstr>Specifying Type-III  Second-Order  Constructs</vt:lpstr>
      <vt:lpstr>Type-III Second-Order Constructs in Variance-Based SEM</vt:lpstr>
      <vt:lpstr>Specifying Type-IV  Second-Order  Constructs</vt:lpstr>
      <vt:lpstr>Type-IV Second-Order Constructs in Variance-Based SEM</vt:lpstr>
      <vt:lpstr>Specifying Type-V  Second-Order  Constructs</vt:lpstr>
      <vt:lpstr>Specifying Type-VI  Second-Order  Constructs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Composite-Based SEM</dc:title>
  <dc:creator>Henseler, J. (ET)</dc:creator>
  <cp:lastModifiedBy>Henseler, J. (ET)</cp:lastModifiedBy>
  <cp:revision>109</cp:revision>
  <dcterms:created xsi:type="dcterms:W3CDTF">2020-11-23T10:21:13Z</dcterms:created>
  <dcterms:modified xsi:type="dcterms:W3CDTF">2020-12-01T14:48:06Z</dcterms:modified>
</cp:coreProperties>
</file>