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1" r:id="rId4"/>
    <p:sldId id="272" r:id="rId5"/>
    <p:sldId id="268" r:id="rId6"/>
    <p:sldId id="270" r:id="rId7"/>
    <p:sldId id="274" r:id="rId8"/>
    <p:sldId id="269" r:id="rId9"/>
    <p:sldId id="273" r:id="rId10"/>
    <p:sldId id="265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23" autoAdjust="0"/>
    <p:restoredTop sz="85586" autoAdjust="0"/>
  </p:normalViewPr>
  <p:slideViewPr>
    <p:cSldViewPr snapToGrid="0">
      <p:cViewPr varScale="1">
        <p:scale>
          <a:sx n="136" d="100"/>
          <a:sy n="136" d="100"/>
        </p:scale>
        <p:origin x="163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5F8C32-1955-4FBE-9820-B4DAA2C23EA8}" type="datetimeFigureOut">
              <a:rPr lang="nl-NL" smtClean="0"/>
              <a:t>1-12-2020</a:t>
            </a:fld>
            <a:endParaRPr lang="nl-NL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C7BA1-977F-4AB5-85F8-CBA637C361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2604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FC7BA1-977F-4AB5-85F8-CBA637C3611E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8448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Although</a:t>
            </a:r>
            <a:r>
              <a:rPr lang="de-DE" dirty="0"/>
              <a:t> </a:t>
            </a:r>
            <a:r>
              <a:rPr lang="de-DE" dirty="0" err="1"/>
              <a:t>statistical</a:t>
            </a:r>
            <a:r>
              <a:rPr lang="de-DE" dirty="0"/>
              <a:t> </a:t>
            </a:r>
            <a:r>
              <a:rPr lang="de-DE" dirty="0" err="1"/>
              <a:t>analysis</a:t>
            </a:r>
            <a:r>
              <a:rPr lang="de-DE" dirty="0"/>
              <a:t> </a:t>
            </a:r>
            <a:r>
              <a:rPr lang="de-DE" dirty="0" err="1"/>
              <a:t>points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positive </a:t>
            </a:r>
            <a:r>
              <a:rPr lang="de-DE" dirty="0" err="1"/>
              <a:t>effect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conclusion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nonsense</a:t>
            </a:r>
            <a:r>
              <a:rPr lang="de-DE" dirty="0"/>
              <a:t>. But </a:t>
            </a:r>
            <a:r>
              <a:rPr lang="de-DE" dirty="0" err="1"/>
              <a:t>why</a:t>
            </a:r>
            <a:r>
              <a:rPr lang="de-DE" dirty="0"/>
              <a:t>?</a:t>
            </a:r>
            <a:endParaRPr lang="nl-NL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FC7BA1-977F-4AB5-85F8-CBA637C3611E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7723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07D5CC-9736-464C-8CE2-A005FEB4F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681CCB6-AC8B-4F4E-8D91-63FB3F4441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2878F6-BFD4-404C-82C0-76DACB058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6CF1-6882-4295-9E67-8CFEC92E250D}" type="datetime1">
              <a:rPr lang="nl-NL" smtClean="0"/>
              <a:t>1-12-2020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ED2F8D-E481-4A50-899A-B7F2B7C8F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0062A5-7301-424B-896A-685FDA3F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182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0FD230-E304-43C5-B60C-D5C1AAF6F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67AA45-2482-452B-BC30-FB333AC70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FD1259-6C08-49E3-B9B1-4437B5CBC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1745-0980-47EB-B618-FB02A8C8A1FA}" type="datetime1">
              <a:rPr lang="nl-NL" smtClean="0"/>
              <a:t>1-12-2020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097AA0-FD76-4041-A9F6-A5C87F895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8BFDBD-0308-43C9-B4A9-4A4B08B6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159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4324937-D106-430B-A5B1-2581AE96DA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0F0928F-C80F-4BCF-9768-7D8C6E517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6D8D11-80E1-4D4D-ADEB-CD858E4E9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0DA9-C538-44C8-8F24-E760FFBF5724}" type="datetime1">
              <a:rPr lang="nl-NL" smtClean="0"/>
              <a:t>1-12-2020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0C220A-E8CE-4A41-9400-BA3DA5DBA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A24B41-EA97-4D82-83E4-488F434FB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693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A57AC3-7B8D-4A23-88CA-1DAA9340F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AF9F0B-A922-4817-85B3-BFA494A08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BD16E4-72BE-4ED5-B0A5-149875FF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9B34-AB4F-4870-8480-2296085B1CB4}" type="datetime1">
              <a:rPr lang="nl-NL" smtClean="0"/>
              <a:t>1-12-2020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2FEB73-96E9-460A-85ED-35EBBC25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207FC7-92C2-4978-8ED4-E6F559EA1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9122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4D405B-17D7-471A-B9CA-991530581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0F386D8-3F82-404C-B12F-C487735D8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DEA12D-FFF3-49BB-84EF-CF1660B6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2A0B-9389-40D5-84AB-03CF4F23B507}" type="datetime1">
              <a:rPr lang="nl-NL" smtClean="0"/>
              <a:t>1-12-2020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70B392-FAF8-4887-8786-80FF05182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7BA284-8C7E-4B5E-ADB9-47568A25B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6309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9AC12-71DB-4FD4-8723-41A56F729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CEDB12-0E9F-4291-8288-C09B369B92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8C38104-F336-4910-B3D4-EB66FA835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696CE85-BCA5-439D-8B2E-26CE256F9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8460-7665-459B-870D-C67F854DD337}" type="datetime1">
              <a:rPr lang="nl-NL" smtClean="0"/>
              <a:t>1-12-2020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4D1AA73-AE77-41E5-B4BA-746A1D63B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6A2FBD4-F2D8-4FD2-89F5-C1BC726D7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080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ACA629-5ED9-4F18-ACB4-FD1D6E465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11D46F7-8C06-49D4-A1EE-463F95CE3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9DF3E68-E992-4174-B187-E12AA3AFF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0ED856D-3C4D-4B60-BFFF-A0DF307E79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EA7863C-5518-4DAA-9102-334807662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897305F-88BD-47BD-9184-8D49D6071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1FFD-08CB-4989-9BC0-882BD59819AA}" type="datetime1">
              <a:rPr lang="nl-NL" smtClean="0"/>
              <a:t>1-12-2020</a:t>
            </a:fld>
            <a:endParaRPr lang="nl-NL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87FF2D5-0D3B-4757-ADEB-D34C17FAB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712E6C8-3BDB-4FE5-85D6-08FBB06A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583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0A6D4B-4163-4C36-9FC6-0C840E72B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A823946-51BB-41F0-B7B9-BB68CD110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1A9E-F3A0-4692-8593-533ABB06C8D6}" type="datetime1">
              <a:rPr lang="nl-NL" smtClean="0"/>
              <a:t>1-12-2020</a:t>
            </a:fld>
            <a:endParaRPr lang="nl-NL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78654E0-7E7E-4994-AEEB-822E3605F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68DF6C-0342-4864-9EF7-76A9A0E7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6758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AE82624-61E8-4BFA-85FB-DB47E4EDE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6AD9-31E0-47E0-A239-C5DBAEA35D93}" type="datetime1">
              <a:rPr lang="nl-NL" smtClean="0"/>
              <a:t>1-12-2020</a:t>
            </a:fld>
            <a:endParaRPr lang="nl-NL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119CC37-3DA2-4D6D-8DFD-F90066FA7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E728A9F-AE3D-441F-A0CA-A96DA84D2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287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A7F53C-3C92-47B6-9FB2-5C372C69C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51FFE7-1C2F-4FCF-A159-6681684B7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D65200-01E3-4C16-B26C-B82246814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36BBCB-24D5-4B39-A502-2459545E9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0A2-6001-4F2E-9E6A-18C6C132D5C9}" type="datetime1">
              <a:rPr lang="nl-NL" smtClean="0"/>
              <a:t>1-12-2020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AA9FB6-2648-4926-B52E-D69DC894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F1EF66F-AA6E-4404-AD2A-E98390C6C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779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674FA8-31B3-4672-ABAD-657C461EB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322F4C8-C359-4E51-890B-D9B26A90F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DDC1E4D-66F2-4BEF-878A-C21C74D1C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D10D98-16C9-44B3-B740-C6B3F93E7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B9C47-D5AC-465B-813C-6DB41244C73A}" type="datetime1">
              <a:rPr lang="nl-NL" smtClean="0"/>
              <a:t>1-12-2020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6C5722F-025F-4F49-A8C4-EC102C75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014C07-827E-4048-989C-9F2F85552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405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ED5D187-877D-409E-A8E2-7A9D57127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05F7BC4-3EE3-4A46-8357-AB2E7635C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5737E8-F928-44D2-A064-147309EE3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81E0F-69E0-4049-9260-E99D57D5EC82}" type="datetime1">
              <a:rPr lang="nl-NL" smtClean="0"/>
              <a:t>1-12-2020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691749-8FC9-4561-9F38-9F3D51952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15DA6A-F32F-4EA9-B234-7524B22B84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5480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8298F8-7BF3-46CA-B464-812A91DA75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5947"/>
            <a:ext cx="9144000" cy="2387600"/>
          </a:xfrm>
        </p:spPr>
        <p:txBody>
          <a:bodyPr/>
          <a:lstStyle/>
          <a:p>
            <a:r>
              <a:rPr lang="de-DE" dirty="0"/>
              <a:t>Composite-</a:t>
            </a:r>
            <a:r>
              <a:rPr lang="de-DE" dirty="0" err="1"/>
              <a:t>Based</a:t>
            </a:r>
            <a:r>
              <a:rPr lang="de-DE" dirty="0"/>
              <a:t> SEM</a:t>
            </a:r>
            <a:endParaRPr lang="nl-NL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435B823-CE77-4937-9013-490390682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45622"/>
            <a:ext cx="9144000" cy="1655762"/>
          </a:xfrm>
        </p:spPr>
        <p:txBody>
          <a:bodyPr/>
          <a:lstStyle/>
          <a:p>
            <a:r>
              <a:rPr lang="de-DE" dirty="0"/>
              <a:t>Chapter 9: Mediation Analysis</a:t>
            </a:r>
            <a:endParaRPr lang="nl-NL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28E37D5-F307-4ED7-A19A-3F7E42DF57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586" y="292608"/>
            <a:ext cx="2052828" cy="292608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40050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2D2122-1759-48F0-ADE0-A3D57B93B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Bibliography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92EB44-9DCD-4834-B6A9-DE6323CC3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8775" indent="-358775">
              <a:buNone/>
            </a:pPr>
            <a:r>
              <a:rPr lang="en-US" sz="1800" dirty="0"/>
              <a:t>Henseler, J. (2020). </a:t>
            </a:r>
            <a:r>
              <a:rPr lang="en-US" sz="1800" i="1" dirty="0"/>
              <a:t>Composite-Based Structural Equation Modeling: Analyzing Latent and Emergent Variables</a:t>
            </a:r>
            <a:r>
              <a:rPr lang="en-US" sz="1800" dirty="0"/>
              <a:t>, New York: Guilford Press.</a:t>
            </a:r>
          </a:p>
          <a:p>
            <a:pPr marL="358775" indent="-358775">
              <a:buNone/>
            </a:pPr>
            <a:r>
              <a:rPr lang="en-US" sz="1800" dirty="0"/>
              <a:t>Preacher, K. J., &amp; Hayes, A. F. (2008). Contemporary approaches to assessing mediation in communication research. In A. F. Hayes, M. D. Slater, &amp; L. B. Snyder (Eds.), </a:t>
            </a:r>
            <a:r>
              <a:rPr lang="en-US" sz="1800" i="1" dirty="0"/>
              <a:t>The Sage Sourcebook of Advanced Data Analysis Methods for Communication Research</a:t>
            </a:r>
            <a:r>
              <a:rPr lang="en-US" sz="1800" dirty="0"/>
              <a:t>. Thousand Oaks, CA: Sage, pp. 13–54.</a:t>
            </a:r>
          </a:p>
          <a:p>
            <a:pPr marL="358775" indent="-358775">
              <a:buNone/>
            </a:pPr>
            <a:r>
              <a:rPr lang="en-US" sz="1800" dirty="0" err="1"/>
              <a:t>Shrout</a:t>
            </a:r>
            <a:r>
              <a:rPr lang="en-US" sz="1800" dirty="0"/>
              <a:t>, P. E., &amp; Bolger, N. (2002). Mediation in experimental and nonexperimental studies: New procedures and recommendations. </a:t>
            </a:r>
            <a:r>
              <a:rPr lang="en-US" sz="1800" i="1" dirty="0"/>
              <a:t>Psychological Methods</a:t>
            </a:r>
            <a:r>
              <a:rPr lang="en-US" sz="1800" dirty="0"/>
              <a:t>, 7(4), 422–445</a:t>
            </a:r>
          </a:p>
          <a:p>
            <a:pPr marL="358775" indent="-358775">
              <a:buNone/>
            </a:pPr>
            <a:r>
              <a:rPr lang="en-US" sz="1800" dirty="0"/>
              <a:t>Zhao, X., Lynch, J. G., &amp; Chen, Q. (2010). Reconsidering Baron and Kenny: Myths and truths about mediation analysis. </a:t>
            </a:r>
            <a:r>
              <a:rPr lang="en-US" sz="1800" i="1" dirty="0"/>
              <a:t>Journal of Consumer Research</a:t>
            </a:r>
            <a:r>
              <a:rPr lang="en-US" sz="1800" dirty="0"/>
              <a:t>, 37(2), 197–206.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085652C-04A0-4303-A190-D3A0B774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0197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118775-B9C2-4C4A-A1CD-C722538F8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Topics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9A8799-9B82-4C96-81EE-6A13E502B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need for mediation analysis</a:t>
            </a:r>
          </a:p>
          <a:p>
            <a:r>
              <a:rPr lang="en-US" dirty="0"/>
              <a:t>Practicing mediation analysis</a:t>
            </a:r>
            <a:endParaRPr lang="nl-NL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68ADED1-EE41-49CD-BC98-DCEF59056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2497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DF08FA-FC6E-4E58-B14F-561790BFA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Example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055617-BCF9-4F7C-ACFC-C7DD12169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800" dirty="0" err="1"/>
              <a:t>Relationship</a:t>
            </a:r>
            <a:r>
              <a:rPr lang="de-DE" sz="2800" dirty="0"/>
              <a:t> </a:t>
            </a:r>
            <a:r>
              <a:rPr lang="en-US" sz="2800" dirty="0"/>
              <a:t>between sea temperature and number of incidents at a Californian beach</a:t>
            </a:r>
            <a:r>
              <a:rPr lang="de-DE" sz="2800" dirty="0"/>
              <a:t>.</a:t>
            </a:r>
            <a:endParaRPr lang="en-US" sz="2800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72A4A2F-FDCF-43FF-AA52-B7A563423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3</a:t>
            </a:fld>
            <a:endParaRPr lang="nl-NL"/>
          </a:p>
        </p:txBody>
      </p:sp>
      <p:grpSp>
        <p:nvGrpSpPr>
          <p:cNvPr id="5" name="Gruppieren 52">
            <a:extLst>
              <a:ext uri="{FF2B5EF4-FFF2-40B4-BE49-F238E27FC236}">
                <a16:creationId xmlns:a16="http://schemas.microsoft.com/office/drawing/2014/main" id="{DEA34666-C2F1-465B-B244-579C0C0EE194}"/>
              </a:ext>
            </a:extLst>
          </p:cNvPr>
          <p:cNvGrpSpPr/>
          <p:nvPr/>
        </p:nvGrpSpPr>
        <p:grpSpPr>
          <a:xfrm>
            <a:off x="1943100" y="3429000"/>
            <a:ext cx="8501122" cy="1000132"/>
            <a:chOff x="357158" y="3000372"/>
            <a:chExt cx="8501122" cy="1000132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308A1410-FF89-4D18-91A9-F2FD2E02B92A}"/>
                </a:ext>
              </a:extLst>
            </p:cNvPr>
            <p:cNvSpPr/>
            <p:nvPr/>
          </p:nvSpPr>
          <p:spPr>
            <a:xfrm>
              <a:off x="357158" y="3000372"/>
              <a:ext cx="1928826" cy="1000132"/>
            </a:xfrm>
            <a:prstGeom prst="rect">
              <a:avLst/>
            </a:prstGeom>
            <a:solidFill>
              <a:srgbClr val="C9DAF3"/>
            </a:solidFill>
            <a:ln>
              <a:noFill/>
            </a:ln>
            <a:effec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de-DE" sz="2000" b="1" dirty="0" err="1">
                  <a:solidFill>
                    <a:srgbClr val="002060"/>
                  </a:solidFill>
                </a:rPr>
                <a:t>sea</a:t>
              </a:r>
              <a:br>
                <a:rPr lang="de-DE" sz="2000" b="1" dirty="0">
                  <a:solidFill>
                    <a:srgbClr val="002060"/>
                  </a:solidFill>
                </a:rPr>
              </a:br>
              <a:r>
                <a:rPr lang="de-DE" sz="2000" b="1" dirty="0" err="1">
                  <a:solidFill>
                    <a:srgbClr val="002060"/>
                  </a:solidFill>
                </a:rPr>
                <a:t>temperature</a:t>
              </a:r>
              <a:endParaRPr lang="de-DE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64A1ED35-F4A0-4493-893B-67464514A694}"/>
                </a:ext>
              </a:extLst>
            </p:cNvPr>
            <p:cNvSpPr/>
            <p:nvPr/>
          </p:nvSpPr>
          <p:spPr>
            <a:xfrm>
              <a:off x="6929454" y="3000372"/>
              <a:ext cx="1928826" cy="1000132"/>
            </a:xfrm>
            <a:prstGeom prst="rect">
              <a:avLst/>
            </a:prstGeom>
            <a:solidFill>
              <a:srgbClr val="C9DAF3"/>
            </a:solidFill>
            <a:ln>
              <a:noFill/>
            </a:ln>
            <a:effec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de-DE" sz="2000" b="1" dirty="0">
                  <a:solidFill>
                    <a:srgbClr val="002060"/>
                  </a:solidFill>
                </a:rPr>
                <a:t># of </a:t>
              </a:r>
              <a:br>
                <a:rPr lang="de-DE" sz="2000" b="1" dirty="0">
                  <a:solidFill>
                    <a:srgbClr val="002060"/>
                  </a:solidFill>
                </a:rPr>
              </a:br>
              <a:r>
                <a:rPr lang="de-DE" sz="2000" b="1" dirty="0" err="1">
                  <a:solidFill>
                    <a:srgbClr val="002060"/>
                  </a:solidFill>
                </a:rPr>
                <a:t>incidents</a:t>
              </a:r>
              <a:endParaRPr lang="de-DE" sz="2000" b="1" dirty="0">
                <a:solidFill>
                  <a:srgbClr val="002060"/>
                </a:solidFill>
              </a:endParaRPr>
            </a:p>
          </p:txBody>
        </p:sp>
        <p:cxnSp>
          <p:nvCxnSpPr>
            <p:cNvPr id="8" name="Gerade Verbindung mit Pfeil 7">
              <a:extLst>
                <a:ext uri="{FF2B5EF4-FFF2-40B4-BE49-F238E27FC236}">
                  <a16:creationId xmlns:a16="http://schemas.microsoft.com/office/drawing/2014/main" id="{D2F89348-052B-4F0B-92F7-27ABBE22637F}"/>
                </a:ext>
              </a:extLst>
            </p:cNvPr>
            <p:cNvCxnSpPr>
              <a:stCxn id="6" idx="3"/>
              <a:endCxn id="7" idx="1"/>
            </p:cNvCxnSpPr>
            <p:nvPr/>
          </p:nvCxnSpPr>
          <p:spPr>
            <a:xfrm>
              <a:off x="2285984" y="3500438"/>
              <a:ext cx="4643470" cy="1588"/>
            </a:xfrm>
            <a:prstGeom prst="straightConnector1">
              <a:avLst/>
            </a:prstGeom>
            <a:ln w="762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55095754-9AFA-4566-946C-BF46A65B98C6}"/>
                </a:ext>
              </a:extLst>
            </p:cNvPr>
            <p:cNvSpPr txBox="1"/>
            <p:nvPr/>
          </p:nvSpPr>
          <p:spPr>
            <a:xfrm>
              <a:off x="4071934" y="3143248"/>
              <a:ext cx="9286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de-DE" sz="2000" b="1" dirty="0">
                  <a:solidFill>
                    <a:prstClr val="black"/>
                  </a:solidFill>
                  <a:cs typeface="Arial" charset="0"/>
                </a:rPr>
                <a:t>+</a:t>
              </a:r>
            </a:p>
          </p:txBody>
        </p:sp>
      </p:grpSp>
      <p:sp>
        <p:nvSpPr>
          <p:cNvPr id="10" name="Textfeld 9">
            <a:extLst>
              <a:ext uri="{FF2B5EF4-FFF2-40B4-BE49-F238E27FC236}">
                <a16:creationId xmlns:a16="http://schemas.microsoft.com/office/drawing/2014/main" id="{8E9C7795-ABB4-4B10-AEAE-B649F22AD38A}"/>
              </a:ext>
            </a:extLst>
          </p:cNvPr>
          <p:cNvSpPr txBox="1"/>
          <p:nvPr/>
        </p:nvSpPr>
        <p:spPr>
          <a:xfrm>
            <a:off x="1943100" y="4528076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7888" indent="-2147888" fontAlgn="base">
              <a:spcBef>
                <a:spcPct val="0"/>
              </a:spcBef>
              <a:spcAft>
                <a:spcPct val="0"/>
              </a:spcAft>
              <a:tabLst>
                <a:tab pos="2147888" algn="l"/>
              </a:tabLst>
            </a:pPr>
            <a:r>
              <a:rPr lang="de-DE" sz="2400" u="sng" dirty="0" err="1">
                <a:solidFill>
                  <a:srgbClr val="002060"/>
                </a:solidFill>
                <a:cs typeface="Arial" charset="0"/>
              </a:rPr>
              <a:t>Conclusion</a:t>
            </a:r>
            <a:r>
              <a:rPr lang="de-DE" sz="2400" u="sng" dirty="0">
                <a:solidFill>
                  <a:srgbClr val="002060"/>
                </a:solidFill>
                <a:cs typeface="Arial" charset="0"/>
              </a:rPr>
              <a:t> 1: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	Swimming in warm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water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is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more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dangerous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than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swimming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 in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cold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water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1050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8C0264F5-1775-41F2-A7A3-C09679E46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de-DE" sz="2800" dirty="0" err="1"/>
              <a:t>Revised</a:t>
            </a:r>
            <a:r>
              <a:rPr lang="de-DE" sz="2800" dirty="0"/>
              <a:t> </a:t>
            </a:r>
            <a:r>
              <a:rPr lang="de-DE" sz="2800" dirty="0" err="1"/>
              <a:t>relationship</a:t>
            </a:r>
            <a:r>
              <a:rPr lang="de-DE" sz="2800" dirty="0"/>
              <a:t> </a:t>
            </a:r>
            <a:r>
              <a:rPr lang="en-US" sz="2800" dirty="0"/>
              <a:t>between sea temperature and number of incidents at a Californian beach</a:t>
            </a:r>
            <a:r>
              <a:rPr lang="de-DE" sz="2800" dirty="0"/>
              <a:t>.</a:t>
            </a:r>
            <a:endParaRPr lang="en-US" sz="2800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B4C312E-EC47-428D-BF55-793E4F296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Example</a:t>
            </a:r>
            <a:r>
              <a:rPr lang="de-DE" dirty="0"/>
              <a:t> (</a:t>
            </a:r>
            <a:r>
              <a:rPr lang="de-DE" dirty="0" err="1"/>
              <a:t>cont‘d</a:t>
            </a:r>
            <a:r>
              <a:rPr lang="de-DE" dirty="0"/>
              <a:t>)</a:t>
            </a:r>
            <a:endParaRPr lang="nl-NL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099FE7F-5C8E-4E40-B7B0-D485A668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4</a:t>
            </a:fld>
            <a:endParaRPr lang="nl-NL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8AE2E10-2C75-48D3-ABEE-3C441615A7B3}"/>
              </a:ext>
            </a:extLst>
          </p:cNvPr>
          <p:cNvSpPr/>
          <p:nvPr/>
        </p:nvSpPr>
        <p:spPr>
          <a:xfrm>
            <a:off x="1845439" y="3429000"/>
            <a:ext cx="1928826" cy="1000132"/>
          </a:xfrm>
          <a:prstGeom prst="rect">
            <a:avLst/>
          </a:prstGeom>
          <a:solidFill>
            <a:srgbClr val="C9DAF3"/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000" b="1" dirty="0" err="1">
                <a:solidFill>
                  <a:srgbClr val="002060"/>
                </a:solidFill>
              </a:rPr>
              <a:t>sea</a:t>
            </a:r>
            <a:br>
              <a:rPr lang="de-DE" sz="2000" b="1" dirty="0">
                <a:solidFill>
                  <a:srgbClr val="002060"/>
                </a:solidFill>
              </a:rPr>
            </a:br>
            <a:r>
              <a:rPr lang="de-DE" sz="2000" b="1" dirty="0" err="1">
                <a:solidFill>
                  <a:srgbClr val="002060"/>
                </a:solidFill>
              </a:rPr>
              <a:t>temperature</a:t>
            </a:r>
            <a:endParaRPr lang="de-DE" sz="2000" b="1" dirty="0">
              <a:solidFill>
                <a:srgbClr val="002060"/>
              </a:solidFill>
            </a:endParaRP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78009A9-91CF-4227-8417-11CE2818E49F}"/>
              </a:ext>
            </a:extLst>
          </p:cNvPr>
          <p:cNvSpPr/>
          <p:nvPr/>
        </p:nvSpPr>
        <p:spPr>
          <a:xfrm>
            <a:off x="8417735" y="3429000"/>
            <a:ext cx="1928826" cy="1000132"/>
          </a:xfrm>
          <a:prstGeom prst="rect">
            <a:avLst/>
          </a:prstGeom>
          <a:solidFill>
            <a:srgbClr val="C9DAF3"/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000" b="1" dirty="0">
                <a:solidFill>
                  <a:srgbClr val="002060"/>
                </a:solidFill>
              </a:rPr>
              <a:t># of </a:t>
            </a:r>
            <a:br>
              <a:rPr lang="de-DE" sz="2000" b="1" dirty="0">
                <a:solidFill>
                  <a:srgbClr val="002060"/>
                </a:solidFill>
              </a:rPr>
            </a:br>
            <a:r>
              <a:rPr lang="de-DE" sz="2000" b="1" dirty="0" err="1">
                <a:solidFill>
                  <a:srgbClr val="002060"/>
                </a:solidFill>
              </a:rPr>
              <a:t>incidents</a:t>
            </a:r>
            <a:endParaRPr lang="de-DE" sz="2000" b="1" dirty="0">
              <a:solidFill>
                <a:srgbClr val="002060"/>
              </a:solidFill>
            </a:endParaRP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DCF4C7BA-9B43-499D-87E0-B5995DD0E270}"/>
              </a:ext>
            </a:extLst>
          </p:cNvPr>
          <p:cNvCxnSpPr>
            <a:stCxn id="9" idx="3"/>
            <a:endCxn id="6" idx="1"/>
          </p:cNvCxnSpPr>
          <p:nvPr/>
        </p:nvCxnSpPr>
        <p:spPr>
          <a:xfrm>
            <a:off x="7060413" y="3929066"/>
            <a:ext cx="1357322" cy="0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A3B305AB-BE3E-4B63-B0B7-5F221F866E5D}"/>
              </a:ext>
            </a:extLst>
          </p:cNvPr>
          <p:cNvSpPr txBox="1"/>
          <p:nvPr/>
        </p:nvSpPr>
        <p:spPr>
          <a:xfrm>
            <a:off x="5560215" y="357187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b="1" dirty="0">
                <a:solidFill>
                  <a:prstClr val="black"/>
                </a:solidFill>
                <a:cs typeface="Arial" charset="0"/>
              </a:rPr>
              <a:t>+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687C7A6-9615-4265-BADB-CE31D4404886}"/>
              </a:ext>
            </a:extLst>
          </p:cNvPr>
          <p:cNvSpPr/>
          <p:nvPr/>
        </p:nvSpPr>
        <p:spPr>
          <a:xfrm>
            <a:off x="5131587" y="3429000"/>
            <a:ext cx="1928826" cy="1000132"/>
          </a:xfrm>
          <a:prstGeom prst="rect">
            <a:avLst/>
          </a:prstGeom>
          <a:solidFill>
            <a:srgbClr val="C9DAF3"/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000" b="1" dirty="0">
                <a:solidFill>
                  <a:srgbClr val="002060"/>
                </a:solidFill>
              </a:rPr>
              <a:t># </a:t>
            </a:r>
            <a:r>
              <a:rPr lang="de-DE" sz="2000" b="1" dirty="0" err="1">
                <a:solidFill>
                  <a:srgbClr val="002060"/>
                </a:solidFill>
              </a:rPr>
              <a:t>of</a:t>
            </a:r>
            <a:r>
              <a:rPr lang="de-DE" sz="2000" b="1" dirty="0">
                <a:solidFill>
                  <a:srgbClr val="002060"/>
                </a:solidFill>
              </a:rPr>
              <a:t> </a:t>
            </a:r>
            <a:r>
              <a:rPr lang="de-DE" sz="2000" b="1" dirty="0" err="1">
                <a:solidFill>
                  <a:srgbClr val="002060"/>
                </a:solidFill>
              </a:rPr>
              <a:t>swimmers</a:t>
            </a:r>
            <a:endParaRPr lang="de-DE" sz="2000" b="1" dirty="0">
              <a:solidFill>
                <a:srgbClr val="002060"/>
              </a:solidFill>
            </a:endParaRPr>
          </a:p>
        </p:txBody>
      </p: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3C63649A-0E83-44AF-B8A0-CDE49CCDCF3E}"/>
              </a:ext>
            </a:extLst>
          </p:cNvPr>
          <p:cNvCxnSpPr>
            <a:endCxn id="9" idx="1"/>
          </p:cNvCxnSpPr>
          <p:nvPr/>
        </p:nvCxnSpPr>
        <p:spPr>
          <a:xfrm>
            <a:off x="3774265" y="3929066"/>
            <a:ext cx="1357322" cy="1588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>
            <a:extLst>
              <a:ext uri="{FF2B5EF4-FFF2-40B4-BE49-F238E27FC236}">
                <a16:creationId xmlns:a16="http://schemas.microsoft.com/office/drawing/2014/main" id="{B0F116C8-24F0-4973-ABA7-2934AD7A7D79}"/>
              </a:ext>
            </a:extLst>
          </p:cNvPr>
          <p:cNvSpPr txBox="1"/>
          <p:nvPr/>
        </p:nvSpPr>
        <p:spPr>
          <a:xfrm>
            <a:off x="3988579" y="3571876"/>
            <a:ext cx="928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000" b="1" dirty="0">
                <a:solidFill>
                  <a:prstClr val="black"/>
                </a:solidFill>
                <a:cs typeface="Arial" charset="0"/>
              </a:rPr>
              <a:t>+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44C43AC-CEEA-46A9-A0B2-0C769480B90A}"/>
              </a:ext>
            </a:extLst>
          </p:cNvPr>
          <p:cNvSpPr txBox="1"/>
          <p:nvPr/>
        </p:nvSpPr>
        <p:spPr>
          <a:xfrm>
            <a:off x="7274727" y="3571876"/>
            <a:ext cx="9286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000" b="1" dirty="0">
                <a:solidFill>
                  <a:prstClr val="black"/>
                </a:solidFill>
                <a:cs typeface="Arial" charset="0"/>
              </a:rPr>
              <a:t>+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803088E8-A424-4C67-B727-10265D1FBEB2}"/>
              </a:ext>
            </a:extLst>
          </p:cNvPr>
          <p:cNvSpPr txBox="1"/>
          <p:nvPr/>
        </p:nvSpPr>
        <p:spPr>
          <a:xfrm>
            <a:off x="1845439" y="4528076"/>
            <a:ext cx="86439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7888" indent="-2147888" fontAlgn="base">
              <a:spcBef>
                <a:spcPct val="0"/>
              </a:spcBef>
              <a:spcAft>
                <a:spcPct val="0"/>
              </a:spcAft>
              <a:tabLst>
                <a:tab pos="2147888" algn="l"/>
              </a:tabLst>
            </a:pPr>
            <a:r>
              <a:rPr lang="de-DE" sz="2400" u="sng" dirty="0" err="1">
                <a:solidFill>
                  <a:srgbClr val="002060"/>
                </a:solidFill>
                <a:cs typeface="Arial" charset="0"/>
              </a:rPr>
              <a:t>Conclusion</a:t>
            </a:r>
            <a:r>
              <a:rPr lang="de-DE" sz="2400" u="sng" dirty="0">
                <a:solidFill>
                  <a:srgbClr val="002060"/>
                </a:solidFill>
                <a:cs typeface="Arial" charset="0"/>
              </a:rPr>
              <a:t> 2: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	The warmer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the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water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,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the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more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swimmers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. The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more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swimmers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, the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more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de-DE" sz="2400" dirty="0" err="1">
                <a:solidFill>
                  <a:srgbClr val="002060"/>
                </a:solidFill>
                <a:cs typeface="Arial" charset="0"/>
              </a:rPr>
              <a:t>incidents</a:t>
            </a:r>
            <a:r>
              <a:rPr lang="de-DE" sz="2400" dirty="0">
                <a:solidFill>
                  <a:srgbClr val="002060"/>
                </a:solidFill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1947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A9AA5-A4F3-4D52-B561-378629ADF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Smallest Possible Model with Mediation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572A56B-4411-4ABF-94AA-A300B0C56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5</a:t>
            </a:fld>
            <a:endParaRPr lang="nl-NL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E261C5D-A145-45EC-B054-2BCAA49F2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8220" y="2162969"/>
            <a:ext cx="8355559" cy="372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62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F352C2-7F72-464F-8F15-EB7F0EA70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Classifying</a:t>
            </a:r>
            <a:r>
              <a:rPr lang="de-DE" dirty="0"/>
              <a:t> Mediation</a:t>
            </a:r>
            <a:endParaRPr lang="nl-NL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3119FDC9-7592-418C-BEA4-3C7901743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6</a:t>
            </a:fld>
            <a:endParaRPr lang="nl-NL"/>
          </a:p>
        </p:txBody>
      </p:sp>
      <p:sp>
        <p:nvSpPr>
          <p:cNvPr id="21" name="Rectangle 41">
            <a:extLst>
              <a:ext uri="{FF2B5EF4-FFF2-40B4-BE49-F238E27FC236}">
                <a16:creationId xmlns:a16="http://schemas.microsoft.com/office/drawing/2014/main" id="{66378963-358D-4335-A322-AC7FF6CC7F18}"/>
              </a:ext>
            </a:extLst>
          </p:cNvPr>
          <p:cNvSpPr/>
          <p:nvPr/>
        </p:nvSpPr>
        <p:spPr>
          <a:xfrm>
            <a:off x="889849" y="2554104"/>
            <a:ext cx="13426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Zhao, Lynch &amp; </a:t>
            </a:r>
            <a:br>
              <a:rPr lang="en-US" sz="1400" dirty="0">
                <a:solidFill>
                  <a:srgbClr val="002060"/>
                </a:solidFill>
              </a:rPr>
            </a:br>
            <a:r>
              <a:rPr lang="en-US" sz="1400" dirty="0">
                <a:solidFill>
                  <a:srgbClr val="002060"/>
                </a:solidFill>
              </a:rPr>
              <a:t>Chen (2010)</a:t>
            </a:r>
            <a:endParaRPr lang="en-US" sz="1400" dirty="0"/>
          </a:p>
        </p:txBody>
      </p:sp>
      <p:grpSp>
        <p:nvGrpSpPr>
          <p:cNvPr id="30" name="Gruppieren 29">
            <a:extLst>
              <a:ext uri="{FF2B5EF4-FFF2-40B4-BE49-F238E27FC236}">
                <a16:creationId xmlns:a16="http://schemas.microsoft.com/office/drawing/2014/main" id="{7C6C3253-EF17-4BBB-ACF0-3E4131CF58F7}"/>
              </a:ext>
            </a:extLst>
          </p:cNvPr>
          <p:cNvGrpSpPr/>
          <p:nvPr/>
        </p:nvGrpSpPr>
        <p:grpSpPr>
          <a:xfrm>
            <a:off x="2140508" y="1690688"/>
            <a:ext cx="8722500" cy="4802187"/>
            <a:chOff x="2140508" y="1159244"/>
            <a:chExt cx="8722500" cy="5333631"/>
          </a:xfrm>
        </p:grpSpPr>
        <p:sp>
          <p:nvSpPr>
            <p:cNvPr id="4" name="Flowchart: Decision 5">
              <a:extLst>
                <a:ext uri="{FF2B5EF4-FFF2-40B4-BE49-F238E27FC236}">
                  <a16:creationId xmlns:a16="http://schemas.microsoft.com/office/drawing/2014/main" id="{0C678DEA-3695-498B-B897-61E9B3CCF1F2}"/>
                </a:ext>
              </a:extLst>
            </p:cNvPr>
            <p:cNvSpPr/>
            <p:nvPr/>
          </p:nvSpPr>
          <p:spPr>
            <a:xfrm>
              <a:off x="6343299" y="1159244"/>
              <a:ext cx="1648881" cy="1190444"/>
            </a:xfrm>
            <a:prstGeom prst="flowChartDecision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tIns="180000" rtlCol="0" anchor="ctr"/>
            <a:lstStyle/>
            <a:p>
              <a:pPr algn="ctr"/>
              <a:r>
                <a:rPr lang="de-DE" sz="1600" b="1" dirty="0" err="1"/>
                <a:t>Is</a:t>
              </a:r>
              <a:r>
                <a:rPr lang="de-DE" sz="1600" b="1" dirty="0"/>
                <a:t> </a:t>
              </a:r>
              <a:r>
                <a:rPr lang="de-DE" sz="1600" b="1" dirty="0" err="1"/>
                <a:t>a×b</a:t>
              </a:r>
              <a:r>
                <a:rPr lang="de-DE" sz="1600" b="1" dirty="0"/>
                <a:t> </a:t>
              </a:r>
              <a:br>
                <a:rPr lang="de-DE" sz="1600" b="1" dirty="0"/>
              </a:br>
              <a:r>
                <a:rPr lang="de-DE" sz="1600" b="1" dirty="0" err="1"/>
                <a:t>significant</a:t>
              </a:r>
              <a:br>
                <a:rPr lang="de-DE" sz="1600" b="1" dirty="0"/>
              </a:br>
              <a:r>
                <a:rPr lang="de-DE" sz="1600" b="1" dirty="0"/>
                <a:t>?</a:t>
              </a:r>
              <a:endParaRPr lang="en-US" sz="1600" b="1" dirty="0"/>
            </a:p>
          </p:txBody>
        </p:sp>
        <p:sp>
          <p:nvSpPr>
            <p:cNvPr id="5" name="Flowchart: Decision 6">
              <a:extLst>
                <a:ext uri="{FF2B5EF4-FFF2-40B4-BE49-F238E27FC236}">
                  <a16:creationId xmlns:a16="http://schemas.microsoft.com/office/drawing/2014/main" id="{DE7D4A3A-6707-489D-862C-1D4027276A3C}"/>
                </a:ext>
              </a:extLst>
            </p:cNvPr>
            <p:cNvSpPr/>
            <p:nvPr/>
          </p:nvSpPr>
          <p:spPr>
            <a:xfrm>
              <a:off x="8334775" y="2481960"/>
              <a:ext cx="1648881" cy="1190444"/>
            </a:xfrm>
            <a:prstGeom prst="flowChartDecision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tIns="180000" rtlCol="0" anchor="ctr"/>
            <a:lstStyle/>
            <a:p>
              <a:pPr algn="ctr"/>
              <a:r>
                <a:rPr lang="de-DE" sz="1600" b="1" dirty="0" err="1"/>
                <a:t>Is</a:t>
              </a:r>
              <a:r>
                <a:rPr lang="de-DE" sz="1600" b="1" dirty="0"/>
                <a:t> c </a:t>
              </a:r>
              <a:br>
                <a:rPr lang="de-DE" sz="1600" b="1" dirty="0"/>
              </a:br>
              <a:r>
                <a:rPr lang="de-DE" sz="1600" b="1" dirty="0" err="1"/>
                <a:t>significant</a:t>
              </a:r>
              <a:br>
                <a:rPr lang="de-DE" sz="1600" b="1" dirty="0"/>
              </a:br>
              <a:r>
                <a:rPr lang="de-DE" sz="1600" b="1" dirty="0"/>
                <a:t>?</a:t>
              </a:r>
              <a:endParaRPr lang="en-US" sz="1600" b="1" dirty="0"/>
            </a:p>
          </p:txBody>
        </p:sp>
        <p:sp>
          <p:nvSpPr>
            <p:cNvPr id="6" name="Flowchart: Decision 7">
              <a:extLst>
                <a:ext uri="{FF2B5EF4-FFF2-40B4-BE49-F238E27FC236}">
                  <a16:creationId xmlns:a16="http://schemas.microsoft.com/office/drawing/2014/main" id="{DCC2CE08-6D3B-4BA9-AB27-5B2AFE38E9FF}"/>
                </a:ext>
              </a:extLst>
            </p:cNvPr>
            <p:cNvSpPr/>
            <p:nvPr/>
          </p:nvSpPr>
          <p:spPr>
            <a:xfrm>
              <a:off x="4351822" y="2481960"/>
              <a:ext cx="1648881" cy="1190444"/>
            </a:xfrm>
            <a:prstGeom prst="flowChartDecision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tIns="180000" rtlCol="0" anchor="ctr"/>
            <a:lstStyle/>
            <a:p>
              <a:pPr algn="ctr"/>
              <a:r>
                <a:rPr lang="de-DE" sz="1600" b="1" dirty="0" err="1"/>
                <a:t>Is</a:t>
              </a:r>
              <a:r>
                <a:rPr lang="de-DE" sz="1600" b="1" dirty="0"/>
                <a:t> c </a:t>
              </a:r>
              <a:br>
                <a:rPr lang="de-DE" sz="1600" b="1" dirty="0"/>
              </a:br>
              <a:r>
                <a:rPr lang="de-DE" sz="1600" b="1" dirty="0" err="1"/>
                <a:t>significant</a:t>
              </a:r>
              <a:br>
                <a:rPr lang="de-DE" sz="1600" b="1" dirty="0"/>
              </a:br>
              <a:r>
                <a:rPr lang="de-DE" sz="1600" b="1" dirty="0"/>
                <a:t>?</a:t>
              </a:r>
              <a:endParaRPr lang="en-US" sz="1600" b="1" dirty="0"/>
            </a:p>
          </p:txBody>
        </p:sp>
        <p:sp>
          <p:nvSpPr>
            <p:cNvPr id="7" name="Flowchart: Decision 8">
              <a:extLst>
                <a:ext uri="{FF2B5EF4-FFF2-40B4-BE49-F238E27FC236}">
                  <a16:creationId xmlns:a16="http://schemas.microsoft.com/office/drawing/2014/main" id="{FBEEA0C9-6B02-43A5-8483-D49263978437}"/>
                </a:ext>
              </a:extLst>
            </p:cNvPr>
            <p:cNvSpPr/>
            <p:nvPr/>
          </p:nvSpPr>
          <p:spPr>
            <a:xfrm>
              <a:off x="3019860" y="3804676"/>
              <a:ext cx="1648881" cy="1190444"/>
            </a:xfrm>
            <a:prstGeom prst="flowChartDecision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tIns="180000" rtlCol="0" anchor="ctr"/>
            <a:lstStyle/>
            <a:p>
              <a:pPr algn="ctr"/>
              <a:r>
                <a:rPr lang="de-DE" sz="1600" b="1" dirty="0"/>
                <a:t> </a:t>
              </a:r>
              <a:r>
                <a:rPr lang="de-DE" sz="1600" b="1" dirty="0" err="1"/>
                <a:t>Is</a:t>
              </a:r>
              <a:r>
                <a:rPr lang="de-DE" sz="1600" b="1" dirty="0"/>
                <a:t> </a:t>
              </a:r>
              <a:r>
                <a:rPr lang="de-DE" sz="1600" b="1" dirty="0" err="1"/>
                <a:t>a×b×c</a:t>
              </a:r>
              <a:r>
                <a:rPr lang="de-DE" sz="1600" b="1" dirty="0"/>
                <a:t> </a:t>
              </a:r>
              <a:br>
                <a:rPr lang="de-DE" sz="1600" b="1" dirty="0"/>
              </a:br>
              <a:r>
                <a:rPr lang="de-DE" sz="1600" b="1" dirty="0"/>
                <a:t>positive</a:t>
              </a:r>
              <a:br>
                <a:rPr lang="de-DE" sz="1600" b="1" dirty="0"/>
              </a:br>
              <a:r>
                <a:rPr lang="de-DE" sz="1600" b="1" dirty="0"/>
                <a:t>?</a:t>
              </a:r>
              <a:endParaRPr lang="en-US" sz="1600" b="1" dirty="0"/>
            </a:p>
          </p:txBody>
        </p:sp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2702A553-1342-4648-B8B2-8DDECDB60612}"/>
                </a:ext>
              </a:extLst>
            </p:cNvPr>
            <p:cNvSpPr/>
            <p:nvPr/>
          </p:nvSpPr>
          <p:spPr>
            <a:xfrm>
              <a:off x="2140508" y="5424709"/>
              <a:ext cx="1635946" cy="106816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600" b="1" dirty="0" err="1">
                  <a:solidFill>
                    <a:schemeClr val="dk1"/>
                  </a:solidFill>
                </a:rPr>
                <a:t>Complementary</a:t>
              </a:r>
              <a:br>
                <a:rPr lang="de-DE" sz="1600" b="1" dirty="0">
                  <a:solidFill>
                    <a:schemeClr val="dk1"/>
                  </a:solidFill>
                </a:rPr>
              </a:br>
              <a:r>
                <a:rPr lang="de-DE" sz="1600" b="1" dirty="0">
                  <a:solidFill>
                    <a:schemeClr val="dk1"/>
                  </a:solidFill>
                </a:rPr>
                <a:t>(Partial</a:t>
              </a:r>
              <a:br>
                <a:rPr lang="de-DE" sz="1600" b="1" dirty="0">
                  <a:solidFill>
                    <a:schemeClr val="dk1"/>
                  </a:solidFill>
                </a:rPr>
              </a:br>
              <a:r>
                <a:rPr lang="de-DE" sz="1600" b="1" dirty="0" err="1">
                  <a:solidFill>
                    <a:schemeClr val="dk1"/>
                  </a:solidFill>
                </a:rPr>
                <a:t>mediation</a:t>
              </a:r>
              <a:r>
                <a:rPr lang="de-DE" sz="1600" b="1" dirty="0">
                  <a:solidFill>
                    <a:schemeClr val="dk1"/>
                  </a:solidFill>
                </a:rPr>
                <a:t>)</a:t>
              </a:r>
              <a:endParaRPr lang="en-US" sz="1600" b="1" dirty="0">
                <a:solidFill>
                  <a:schemeClr val="dk1"/>
                </a:solidFill>
              </a:endParaRPr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D6178FB1-1894-458F-88F8-9487EDDE58FF}"/>
                </a:ext>
              </a:extLst>
            </p:cNvPr>
            <p:cNvSpPr/>
            <p:nvPr/>
          </p:nvSpPr>
          <p:spPr>
            <a:xfrm>
              <a:off x="9227062" y="5424709"/>
              <a:ext cx="1635946" cy="106816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600" b="1" dirty="0" err="1">
                  <a:solidFill>
                    <a:schemeClr val="dk1"/>
                  </a:solidFill>
                </a:rPr>
                <a:t>No</a:t>
              </a:r>
              <a:r>
                <a:rPr lang="de-DE" sz="1600" b="1" dirty="0">
                  <a:solidFill>
                    <a:schemeClr val="dk1"/>
                  </a:solidFill>
                </a:rPr>
                <a:t> </a:t>
              </a:r>
              <a:r>
                <a:rPr lang="de-DE" sz="1600" b="1" dirty="0" err="1">
                  <a:solidFill>
                    <a:schemeClr val="dk1"/>
                  </a:solidFill>
                </a:rPr>
                <a:t>effect</a:t>
              </a:r>
              <a:br>
                <a:rPr lang="de-DE" sz="1600" b="1" dirty="0">
                  <a:solidFill>
                    <a:schemeClr val="dk1"/>
                  </a:solidFill>
                </a:rPr>
              </a:br>
              <a:r>
                <a:rPr lang="de-DE" sz="1600" b="1" dirty="0">
                  <a:solidFill>
                    <a:schemeClr val="dk1"/>
                  </a:solidFill>
                </a:rPr>
                <a:t>(</a:t>
              </a:r>
              <a:r>
                <a:rPr lang="de-DE" sz="1600" b="1" dirty="0" err="1">
                  <a:solidFill>
                    <a:schemeClr val="dk1"/>
                  </a:solidFill>
                </a:rPr>
                <a:t>No</a:t>
              </a:r>
              <a:r>
                <a:rPr lang="de-DE" sz="1600" b="1" dirty="0">
                  <a:solidFill>
                    <a:schemeClr val="dk1"/>
                  </a:solidFill>
                </a:rPr>
                <a:t> </a:t>
              </a:r>
              <a:br>
                <a:rPr lang="de-DE" sz="1600" b="1" dirty="0">
                  <a:solidFill>
                    <a:schemeClr val="dk1"/>
                  </a:solidFill>
                </a:rPr>
              </a:br>
              <a:r>
                <a:rPr lang="de-DE" sz="1600" b="1" dirty="0" err="1">
                  <a:solidFill>
                    <a:schemeClr val="dk1"/>
                  </a:solidFill>
                </a:rPr>
                <a:t>mediation</a:t>
              </a:r>
              <a:r>
                <a:rPr lang="de-DE" sz="1600" b="1" dirty="0">
                  <a:solidFill>
                    <a:schemeClr val="dk1"/>
                  </a:solidFill>
                </a:rPr>
                <a:t>)</a:t>
              </a:r>
              <a:endParaRPr lang="en-US" sz="1600" b="1" dirty="0">
                <a:solidFill>
                  <a:schemeClr val="dk1"/>
                </a:solidFill>
              </a:endParaRPr>
            </a:p>
          </p:txBody>
        </p:sp>
        <p:sp>
          <p:nvSpPr>
            <p:cNvPr id="10" name="Rectangle 11">
              <a:extLst>
                <a:ext uri="{FF2B5EF4-FFF2-40B4-BE49-F238E27FC236}">
                  <a16:creationId xmlns:a16="http://schemas.microsoft.com/office/drawing/2014/main" id="{42E8EF65-EE1B-4012-8FAD-625AD0A7CF80}"/>
                </a:ext>
              </a:extLst>
            </p:cNvPr>
            <p:cNvSpPr/>
            <p:nvPr/>
          </p:nvSpPr>
          <p:spPr>
            <a:xfrm>
              <a:off x="3912146" y="5424709"/>
              <a:ext cx="1635946" cy="106816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600" b="1" dirty="0" err="1">
                  <a:solidFill>
                    <a:schemeClr val="dk1"/>
                  </a:solidFill>
                </a:rPr>
                <a:t>Competitive</a:t>
              </a:r>
              <a:br>
                <a:rPr lang="de-DE" sz="1600" b="1" dirty="0">
                  <a:solidFill>
                    <a:schemeClr val="dk1"/>
                  </a:solidFill>
                </a:rPr>
              </a:br>
              <a:r>
                <a:rPr lang="de-DE" sz="1600" b="1" dirty="0">
                  <a:solidFill>
                    <a:schemeClr val="dk1"/>
                  </a:solidFill>
                </a:rPr>
                <a:t>(Partial</a:t>
              </a:r>
              <a:br>
                <a:rPr lang="de-DE" sz="1600" b="1" dirty="0">
                  <a:solidFill>
                    <a:schemeClr val="dk1"/>
                  </a:solidFill>
                </a:rPr>
              </a:br>
              <a:r>
                <a:rPr lang="de-DE" sz="1600" b="1" dirty="0" err="1">
                  <a:solidFill>
                    <a:schemeClr val="dk1"/>
                  </a:solidFill>
                </a:rPr>
                <a:t>mediation</a:t>
              </a:r>
              <a:r>
                <a:rPr lang="de-DE" sz="1600" b="1" dirty="0">
                  <a:solidFill>
                    <a:schemeClr val="dk1"/>
                  </a:solidFill>
                </a:rPr>
                <a:t>)</a:t>
              </a:r>
              <a:endParaRPr lang="en-US" sz="1600" b="1" dirty="0">
                <a:solidFill>
                  <a:schemeClr val="dk1"/>
                </a:solidFill>
              </a:endParaRPr>
            </a:p>
          </p:txBody>
        </p:sp>
        <p:sp>
          <p:nvSpPr>
            <p:cNvPr id="11" name="Rectangle 12">
              <a:extLst>
                <a:ext uri="{FF2B5EF4-FFF2-40B4-BE49-F238E27FC236}">
                  <a16:creationId xmlns:a16="http://schemas.microsoft.com/office/drawing/2014/main" id="{BDAA9E39-D16D-4145-9C79-E06C093B44F3}"/>
                </a:ext>
              </a:extLst>
            </p:cNvPr>
            <p:cNvSpPr/>
            <p:nvPr/>
          </p:nvSpPr>
          <p:spPr>
            <a:xfrm>
              <a:off x="5683784" y="5424709"/>
              <a:ext cx="1635946" cy="106816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600" b="1" dirty="0" err="1">
                  <a:solidFill>
                    <a:schemeClr val="dk1"/>
                  </a:solidFill>
                </a:rPr>
                <a:t>Indirect</a:t>
              </a:r>
              <a:r>
                <a:rPr lang="de-DE" sz="1600" b="1" dirty="0" err="1"/>
                <a:t>-</a:t>
              </a:r>
              <a:r>
                <a:rPr lang="de-DE" sz="1600" b="1" dirty="0" err="1">
                  <a:solidFill>
                    <a:schemeClr val="dk1"/>
                  </a:solidFill>
                </a:rPr>
                <a:t>only</a:t>
              </a:r>
              <a:br>
                <a:rPr lang="de-DE" sz="1600" b="1" dirty="0">
                  <a:solidFill>
                    <a:schemeClr val="dk1"/>
                  </a:solidFill>
                </a:rPr>
              </a:br>
              <a:r>
                <a:rPr lang="de-DE" sz="1600" b="1" dirty="0">
                  <a:solidFill>
                    <a:schemeClr val="dk1"/>
                  </a:solidFill>
                </a:rPr>
                <a:t>(</a:t>
              </a:r>
              <a:r>
                <a:rPr lang="de-DE" sz="1600" b="1" dirty="0" err="1">
                  <a:solidFill>
                    <a:schemeClr val="dk1"/>
                  </a:solidFill>
                </a:rPr>
                <a:t>Full</a:t>
              </a:r>
              <a:br>
                <a:rPr lang="de-DE" sz="1600" b="1" dirty="0"/>
              </a:br>
              <a:r>
                <a:rPr lang="de-DE" sz="1600" b="1" dirty="0" err="1">
                  <a:solidFill>
                    <a:schemeClr val="dk1"/>
                  </a:solidFill>
                </a:rPr>
                <a:t>mediation</a:t>
              </a:r>
              <a:r>
                <a:rPr lang="de-DE" sz="1600" b="1" dirty="0">
                  <a:solidFill>
                    <a:schemeClr val="dk1"/>
                  </a:solidFill>
                </a:rPr>
                <a:t>)</a:t>
              </a:r>
              <a:endParaRPr lang="en-US" sz="1600" b="1" dirty="0">
                <a:solidFill>
                  <a:schemeClr val="dk1"/>
                </a:solidFill>
              </a:endParaRPr>
            </a:p>
          </p:txBody>
        </p:sp>
        <p:sp>
          <p:nvSpPr>
            <p:cNvPr id="12" name="Rectangle 13">
              <a:extLst>
                <a:ext uri="{FF2B5EF4-FFF2-40B4-BE49-F238E27FC236}">
                  <a16:creationId xmlns:a16="http://schemas.microsoft.com/office/drawing/2014/main" id="{38A611F5-7A1D-4E49-936B-67D98B86D9EF}"/>
                </a:ext>
              </a:extLst>
            </p:cNvPr>
            <p:cNvSpPr/>
            <p:nvPr/>
          </p:nvSpPr>
          <p:spPr>
            <a:xfrm>
              <a:off x="7455422" y="5424709"/>
              <a:ext cx="1635946" cy="106816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600" b="1" dirty="0" err="1">
                  <a:solidFill>
                    <a:schemeClr val="dk1"/>
                  </a:solidFill>
                </a:rPr>
                <a:t>Direct-only</a:t>
              </a:r>
              <a:br>
                <a:rPr lang="de-DE" sz="1600" b="1" dirty="0">
                  <a:solidFill>
                    <a:schemeClr val="dk1"/>
                  </a:solidFill>
                </a:rPr>
              </a:br>
              <a:r>
                <a:rPr lang="de-DE" sz="1600" b="1" dirty="0">
                  <a:solidFill>
                    <a:schemeClr val="dk1"/>
                  </a:solidFill>
                </a:rPr>
                <a:t>(</a:t>
              </a:r>
              <a:r>
                <a:rPr lang="de-DE" sz="1600" b="1" dirty="0" err="1">
                  <a:solidFill>
                    <a:schemeClr val="dk1"/>
                  </a:solidFill>
                </a:rPr>
                <a:t>No</a:t>
              </a:r>
              <a:r>
                <a:rPr lang="de-DE" sz="1600" b="1" dirty="0">
                  <a:solidFill>
                    <a:schemeClr val="dk1"/>
                  </a:solidFill>
                </a:rPr>
                <a:t> </a:t>
              </a:r>
              <a:br>
                <a:rPr lang="de-DE" sz="1600" b="1" dirty="0">
                  <a:solidFill>
                    <a:schemeClr val="dk1"/>
                  </a:solidFill>
                </a:rPr>
              </a:br>
              <a:r>
                <a:rPr lang="de-DE" sz="1600" b="1" dirty="0" err="1">
                  <a:solidFill>
                    <a:schemeClr val="dk1"/>
                  </a:solidFill>
                </a:rPr>
                <a:t>mediation</a:t>
              </a:r>
              <a:r>
                <a:rPr lang="de-DE" sz="1600" b="1" dirty="0">
                  <a:solidFill>
                    <a:schemeClr val="dk1"/>
                  </a:solidFill>
                </a:rPr>
                <a:t>)</a:t>
              </a:r>
              <a:endParaRPr lang="en-US" sz="1600" b="1" dirty="0">
                <a:solidFill>
                  <a:schemeClr val="dk1"/>
                </a:solidFill>
              </a:endParaRPr>
            </a:p>
          </p:txBody>
        </p:sp>
        <p:cxnSp>
          <p:nvCxnSpPr>
            <p:cNvPr id="13" name="Elbow Connector 15">
              <a:extLst>
                <a:ext uri="{FF2B5EF4-FFF2-40B4-BE49-F238E27FC236}">
                  <a16:creationId xmlns:a16="http://schemas.microsoft.com/office/drawing/2014/main" id="{2AC53F82-8BB9-41E9-BAB0-E926E7760E0B}"/>
                </a:ext>
              </a:extLst>
            </p:cNvPr>
            <p:cNvCxnSpPr>
              <a:stCxn id="7" idx="1"/>
              <a:endCxn id="8" idx="0"/>
            </p:cNvCxnSpPr>
            <p:nvPr/>
          </p:nvCxnSpPr>
          <p:spPr>
            <a:xfrm rot="10800000" flipV="1">
              <a:off x="2958482" y="4399897"/>
              <a:ext cx="61379" cy="1024811"/>
            </a:xfrm>
            <a:prstGeom prst="bentConnector2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9">
              <a:extLst>
                <a:ext uri="{FF2B5EF4-FFF2-40B4-BE49-F238E27FC236}">
                  <a16:creationId xmlns:a16="http://schemas.microsoft.com/office/drawing/2014/main" id="{49792248-1EDF-4DA7-B8B5-3C6D590C02B4}"/>
                </a:ext>
              </a:extLst>
            </p:cNvPr>
            <p:cNvCxnSpPr>
              <a:stCxn id="7" idx="3"/>
              <a:endCxn id="10" idx="0"/>
            </p:cNvCxnSpPr>
            <p:nvPr/>
          </p:nvCxnSpPr>
          <p:spPr>
            <a:xfrm>
              <a:off x="4668741" y="4399898"/>
              <a:ext cx="61378" cy="1024811"/>
            </a:xfrm>
            <a:prstGeom prst="bentConnector2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22">
              <a:extLst>
                <a:ext uri="{FF2B5EF4-FFF2-40B4-BE49-F238E27FC236}">
                  <a16:creationId xmlns:a16="http://schemas.microsoft.com/office/drawing/2014/main" id="{84642814-5020-4A2C-95CB-086AF8A039F5}"/>
                </a:ext>
              </a:extLst>
            </p:cNvPr>
            <p:cNvCxnSpPr>
              <a:stCxn id="5" idx="1"/>
              <a:endCxn id="12" idx="0"/>
            </p:cNvCxnSpPr>
            <p:nvPr/>
          </p:nvCxnSpPr>
          <p:spPr>
            <a:xfrm rot="10800000" flipV="1">
              <a:off x="8273395" y="3077181"/>
              <a:ext cx="61380" cy="2347527"/>
            </a:xfrm>
            <a:prstGeom prst="bentConnector2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25">
              <a:extLst>
                <a:ext uri="{FF2B5EF4-FFF2-40B4-BE49-F238E27FC236}">
                  <a16:creationId xmlns:a16="http://schemas.microsoft.com/office/drawing/2014/main" id="{7438C283-97EE-437E-BDEF-6E77F6497B1A}"/>
                </a:ext>
              </a:extLst>
            </p:cNvPr>
            <p:cNvCxnSpPr>
              <a:stCxn id="5" idx="3"/>
            </p:cNvCxnSpPr>
            <p:nvPr/>
          </p:nvCxnSpPr>
          <p:spPr>
            <a:xfrm>
              <a:off x="9983656" y="3077182"/>
              <a:ext cx="61380" cy="2347525"/>
            </a:xfrm>
            <a:prstGeom prst="bentConnector2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28">
              <a:extLst>
                <a:ext uri="{FF2B5EF4-FFF2-40B4-BE49-F238E27FC236}">
                  <a16:creationId xmlns:a16="http://schemas.microsoft.com/office/drawing/2014/main" id="{2F1C0B02-DCE9-42AE-8A19-1D26FB80778C}"/>
                </a:ext>
              </a:extLst>
            </p:cNvPr>
            <p:cNvCxnSpPr>
              <a:stCxn id="6" idx="3"/>
              <a:endCxn id="11" idx="0"/>
            </p:cNvCxnSpPr>
            <p:nvPr/>
          </p:nvCxnSpPr>
          <p:spPr>
            <a:xfrm>
              <a:off x="6000703" y="3077182"/>
              <a:ext cx="501054" cy="2347527"/>
            </a:xfrm>
            <a:prstGeom prst="bentConnector2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lbow Connector 31">
              <a:extLst>
                <a:ext uri="{FF2B5EF4-FFF2-40B4-BE49-F238E27FC236}">
                  <a16:creationId xmlns:a16="http://schemas.microsoft.com/office/drawing/2014/main" id="{67B32DAB-3346-4718-A44F-A1CAA48F3228}"/>
                </a:ext>
              </a:extLst>
            </p:cNvPr>
            <p:cNvCxnSpPr>
              <a:stCxn id="6" idx="1"/>
              <a:endCxn id="7" idx="0"/>
            </p:cNvCxnSpPr>
            <p:nvPr/>
          </p:nvCxnSpPr>
          <p:spPr>
            <a:xfrm rot="10800000" flipV="1">
              <a:off x="3844302" y="3077182"/>
              <a:ext cx="507521" cy="727494"/>
            </a:xfrm>
            <a:prstGeom prst="bentConnector2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34">
              <a:extLst>
                <a:ext uri="{FF2B5EF4-FFF2-40B4-BE49-F238E27FC236}">
                  <a16:creationId xmlns:a16="http://schemas.microsoft.com/office/drawing/2014/main" id="{3734BF8D-9D8C-465E-9D70-8E804D9FF2B7}"/>
                </a:ext>
              </a:extLst>
            </p:cNvPr>
            <p:cNvCxnSpPr>
              <a:stCxn id="4" idx="1"/>
              <a:endCxn id="6" idx="0"/>
            </p:cNvCxnSpPr>
            <p:nvPr/>
          </p:nvCxnSpPr>
          <p:spPr>
            <a:xfrm rot="10800000" flipV="1">
              <a:off x="5176263" y="1754466"/>
              <a:ext cx="1167036" cy="727494"/>
            </a:xfrm>
            <a:prstGeom prst="bentConnector2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lbow Connector 38">
              <a:extLst>
                <a:ext uri="{FF2B5EF4-FFF2-40B4-BE49-F238E27FC236}">
                  <a16:creationId xmlns:a16="http://schemas.microsoft.com/office/drawing/2014/main" id="{6AECB569-0D17-4C76-8378-5FF3C0D50006}"/>
                </a:ext>
              </a:extLst>
            </p:cNvPr>
            <p:cNvCxnSpPr>
              <a:stCxn id="4" idx="3"/>
              <a:endCxn id="5" idx="0"/>
            </p:cNvCxnSpPr>
            <p:nvPr/>
          </p:nvCxnSpPr>
          <p:spPr>
            <a:xfrm>
              <a:off x="7992180" y="1754466"/>
              <a:ext cx="1167036" cy="727494"/>
            </a:xfrm>
            <a:prstGeom prst="bentConnector2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42">
              <a:extLst>
                <a:ext uri="{FF2B5EF4-FFF2-40B4-BE49-F238E27FC236}">
                  <a16:creationId xmlns:a16="http://schemas.microsoft.com/office/drawing/2014/main" id="{A047306D-0670-4CE0-B0AE-DBC93BE6F58D}"/>
                </a:ext>
              </a:extLst>
            </p:cNvPr>
            <p:cNvSpPr/>
            <p:nvPr/>
          </p:nvSpPr>
          <p:spPr>
            <a:xfrm>
              <a:off x="4658054" y="1754466"/>
              <a:ext cx="51820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400" dirty="0">
                  <a:solidFill>
                    <a:srgbClr val="002060"/>
                  </a:solidFill>
                </a:rPr>
                <a:t>Yes</a:t>
              </a:r>
              <a:endParaRPr lang="en-US" sz="1400" dirty="0"/>
            </a:p>
          </p:txBody>
        </p:sp>
        <p:sp>
          <p:nvSpPr>
            <p:cNvPr id="23" name="Rectangle 43">
              <a:extLst>
                <a:ext uri="{FF2B5EF4-FFF2-40B4-BE49-F238E27FC236}">
                  <a16:creationId xmlns:a16="http://schemas.microsoft.com/office/drawing/2014/main" id="{93E0E49F-E1C0-445B-B340-3EDD8A5B24B8}"/>
                </a:ext>
              </a:extLst>
            </p:cNvPr>
            <p:cNvSpPr/>
            <p:nvPr/>
          </p:nvSpPr>
          <p:spPr>
            <a:xfrm>
              <a:off x="3326093" y="3077181"/>
              <a:ext cx="51820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400" dirty="0">
                  <a:solidFill>
                    <a:srgbClr val="002060"/>
                  </a:solidFill>
                </a:rPr>
                <a:t>Yes</a:t>
              </a:r>
              <a:endParaRPr lang="en-US" sz="1400" dirty="0"/>
            </a:p>
          </p:txBody>
        </p:sp>
        <p:sp>
          <p:nvSpPr>
            <p:cNvPr id="24" name="Rectangle 44">
              <a:extLst>
                <a:ext uri="{FF2B5EF4-FFF2-40B4-BE49-F238E27FC236}">
                  <a16:creationId xmlns:a16="http://schemas.microsoft.com/office/drawing/2014/main" id="{868CD3E1-C7C4-41F2-A7C7-F231BB649D76}"/>
                </a:ext>
              </a:extLst>
            </p:cNvPr>
            <p:cNvSpPr/>
            <p:nvPr/>
          </p:nvSpPr>
          <p:spPr>
            <a:xfrm>
              <a:off x="7755187" y="3077180"/>
              <a:ext cx="51820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400" dirty="0">
                  <a:solidFill>
                    <a:srgbClr val="002060"/>
                  </a:solidFill>
                </a:rPr>
                <a:t>Yes</a:t>
              </a:r>
              <a:endParaRPr lang="en-US" sz="1400" dirty="0"/>
            </a:p>
          </p:txBody>
        </p:sp>
        <p:sp>
          <p:nvSpPr>
            <p:cNvPr id="25" name="Rectangle 45">
              <a:extLst>
                <a:ext uri="{FF2B5EF4-FFF2-40B4-BE49-F238E27FC236}">
                  <a16:creationId xmlns:a16="http://schemas.microsoft.com/office/drawing/2014/main" id="{5914477C-7DDF-4CB3-A09E-2F27CBA584EE}"/>
                </a:ext>
              </a:extLst>
            </p:cNvPr>
            <p:cNvSpPr/>
            <p:nvPr/>
          </p:nvSpPr>
          <p:spPr>
            <a:xfrm>
              <a:off x="2438477" y="4399898"/>
              <a:ext cx="51820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400" dirty="0">
                  <a:solidFill>
                    <a:srgbClr val="002060"/>
                  </a:solidFill>
                </a:rPr>
                <a:t>Yes</a:t>
              </a:r>
              <a:endParaRPr lang="en-US" sz="1400" dirty="0"/>
            </a:p>
          </p:txBody>
        </p:sp>
        <p:sp>
          <p:nvSpPr>
            <p:cNvPr id="26" name="Rectangle 46">
              <a:extLst>
                <a:ext uri="{FF2B5EF4-FFF2-40B4-BE49-F238E27FC236}">
                  <a16:creationId xmlns:a16="http://schemas.microsoft.com/office/drawing/2014/main" id="{BC04D2BC-0440-476A-9811-7097FDF81E8B}"/>
                </a:ext>
              </a:extLst>
            </p:cNvPr>
            <p:cNvSpPr/>
            <p:nvPr/>
          </p:nvSpPr>
          <p:spPr>
            <a:xfrm>
              <a:off x="9159216" y="1754466"/>
              <a:ext cx="51820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</a:rPr>
                <a:t>No</a:t>
              </a:r>
              <a:endParaRPr lang="en-US" sz="1400" dirty="0"/>
            </a:p>
          </p:txBody>
        </p:sp>
        <p:sp>
          <p:nvSpPr>
            <p:cNvPr id="27" name="Rectangle 47">
              <a:extLst>
                <a:ext uri="{FF2B5EF4-FFF2-40B4-BE49-F238E27FC236}">
                  <a16:creationId xmlns:a16="http://schemas.microsoft.com/office/drawing/2014/main" id="{94F82EF6-1D13-43AA-BA61-4F43B65DC3A8}"/>
                </a:ext>
              </a:extLst>
            </p:cNvPr>
            <p:cNvSpPr/>
            <p:nvPr/>
          </p:nvSpPr>
          <p:spPr>
            <a:xfrm>
              <a:off x="10045035" y="3077182"/>
              <a:ext cx="51820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</a:rPr>
                <a:t>No</a:t>
              </a:r>
              <a:endParaRPr lang="en-US" sz="1400" dirty="0"/>
            </a:p>
          </p:txBody>
        </p:sp>
        <p:sp>
          <p:nvSpPr>
            <p:cNvPr id="28" name="Rectangle 48">
              <a:extLst>
                <a:ext uri="{FF2B5EF4-FFF2-40B4-BE49-F238E27FC236}">
                  <a16:creationId xmlns:a16="http://schemas.microsoft.com/office/drawing/2014/main" id="{38834D01-1086-477A-B9F9-C2811F797B78}"/>
                </a:ext>
              </a:extLst>
            </p:cNvPr>
            <p:cNvSpPr/>
            <p:nvPr/>
          </p:nvSpPr>
          <p:spPr>
            <a:xfrm>
              <a:off x="6501757" y="3077179"/>
              <a:ext cx="51820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</a:rPr>
                <a:t>No</a:t>
              </a:r>
              <a:endParaRPr lang="en-US" sz="1400" dirty="0"/>
            </a:p>
          </p:txBody>
        </p:sp>
        <p:sp>
          <p:nvSpPr>
            <p:cNvPr id="29" name="Rectangle 49">
              <a:extLst>
                <a:ext uri="{FF2B5EF4-FFF2-40B4-BE49-F238E27FC236}">
                  <a16:creationId xmlns:a16="http://schemas.microsoft.com/office/drawing/2014/main" id="{66E1A5E4-CCEB-4501-8E98-EB49C2733875}"/>
                </a:ext>
              </a:extLst>
            </p:cNvPr>
            <p:cNvSpPr/>
            <p:nvPr/>
          </p:nvSpPr>
          <p:spPr>
            <a:xfrm>
              <a:off x="4730119" y="4399898"/>
              <a:ext cx="51820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rgbClr val="002060"/>
                  </a:solidFill>
                </a:rPr>
                <a:t>No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905654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7AB67C-E519-4C54-8F18-696EE26D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Testing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Indirect</a:t>
            </a:r>
            <a:r>
              <a:rPr lang="de-DE" dirty="0"/>
              <a:t> </a:t>
            </a:r>
            <a:r>
              <a:rPr lang="de-DE" dirty="0" err="1"/>
              <a:t>Effect</a:t>
            </a:r>
            <a:endParaRPr lang="nl-NL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85A506DF-2E8C-4F98-8B81-20309514E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Hypothesis:</a:t>
            </a:r>
          </a:p>
          <a:p>
            <a:endParaRPr lang="de-DE" dirty="0"/>
          </a:p>
          <a:p>
            <a:r>
              <a:rPr lang="de-DE" dirty="0" err="1"/>
              <a:t>Parametric</a:t>
            </a:r>
            <a:r>
              <a:rPr lang="de-DE" dirty="0"/>
              <a:t> </a:t>
            </a:r>
            <a:r>
              <a:rPr lang="de-DE" dirty="0" err="1"/>
              <a:t>tests</a:t>
            </a:r>
            <a:r>
              <a:rPr lang="de-DE" dirty="0"/>
              <a:t> of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indirect</a:t>
            </a:r>
            <a:r>
              <a:rPr lang="de-DE" dirty="0"/>
              <a:t> </a:t>
            </a:r>
            <a:r>
              <a:rPr lang="de-DE" dirty="0" err="1"/>
              <a:t>effect</a:t>
            </a:r>
            <a:r>
              <a:rPr lang="de-DE" dirty="0"/>
              <a:t> fail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account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fact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i="1" dirty="0"/>
              <a:t>a</a:t>
            </a:r>
            <a:r>
              <a:rPr lang="de-DE" dirty="0"/>
              <a:t> and </a:t>
            </a:r>
            <a:r>
              <a:rPr lang="de-DE" i="1" dirty="0"/>
              <a:t>b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normally</a:t>
            </a:r>
            <a:r>
              <a:rPr lang="de-DE" dirty="0"/>
              <a:t> </a:t>
            </a:r>
            <a:r>
              <a:rPr lang="de-DE" dirty="0" err="1"/>
              <a:t>distributed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indirect</a:t>
            </a:r>
            <a:r>
              <a:rPr lang="de-DE" dirty="0"/>
              <a:t> </a:t>
            </a:r>
            <a:r>
              <a:rPr lang="de-DE" dirty="0" err="1"/>
              <a:t>effect</a:t>
            </a:r>
            <a:r>
              <a:rPr lang="de-DE" dirty="0"/>
              <a:t> </a:t>
            </a:r>
            <a:r>
              <a:rPr lang="de-DE" dirty="0" err="1"/>
              <a:t>cannot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normally</a:t>
            </a:r>
            <a:r>
              <a:rPr lang="de-DE" dirty="0"/>
              <a:t> </a:t>
            </a:r>
            <a:r>
              <a:rPr lang="de-DE" dirty="0" err="1"/>
              <a:t>distributed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.</a:t>
            </a:r>
          </a:p>
          <a:p>
            <a:endParaRPr lang="de-DE" dirty="0"/>
          </a:p>
          <a:p>
            <a:r>
              <a:rPr lang="de-DE" dirty="0"/>
              <a:t>Solution (Preacher &amp; Hayes, 2008): Bootstrap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indirect</a:t>
            </a:r>
            <a:r>
              <a:rPr lang="de-DE" dirty="0"/>
              <a:t> </a:t>
            </a:r>
            <a:r>
              <a:rPr lang="de-DE" dirty="0" err="1"/>
              <a:t>effect</a:t>
            </a:r>
            <a:r>
              <a:rPr lang="de-DE" dirty="0"/>
              <a:t>!</a:t>
            </a:r>
            <a:endParaRPr lang="nl-NL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F3E27B6-D8FD-43B0-B716-01D25CFB2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7</a:t>
            </a:fld>
            <a:endParaRPr lang="nl-NL"/>
          </a:p>
        </p:txBody>
      </p:sp>
      <p:graphicFrame>
        <p:nvGraphicFramePr>
          <p:cNvPr id="4" name="Object 9">
            <a:extLst>
              <a:ext uri="{FF2B5EF4-FFF2-40B4-BE49-F238E27FC236}">
                <a16:creationId xmlns:a16="http://schemas.microsoft.com/office/drawing/2014/main" id="{165C38AC-62A0-4F6B-86AE-318C1DFE56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496946"/>
              </p:ext>
            </p:extLst>
          </p:nvPr>
        </p:nvGraphicFramePr>
        <p:xfrm>
          <a:off x="4875213" y="1690688"/>
          <a:ext cx="2103437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Formel" r:id="rId3" imgW="888840" imgH="457200" progId="Equation.3">
                  <p:embed/>
                </p:oleObj>
              </mc:Choice>
              <mc:Fallback>
                <p:oleObj name="Formel" r:id="rId3" imgW="888840" imgH="457200" progId="Equation.3">
                  <p:embed/>
                  <p:pic>
                    <p:nvPicPr>
                      <p:cNvPr id="337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213" y="1690688"/>
                        <a:ext cx="2103437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5936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C71826-FEA4-431A-92FB-BC699DE76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Possible Mediation Patterns</a:t>
            </a:r>
            <a:endParaRPr lang="nl-NL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A49668B-3A8B-4E55-B83F-E84606C5A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8</a:t>
            </a:fld>
            <a:endParaRPr lang="nl-NL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BC9606F-D077-4CFC-9FC5-0ACD9CDB35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1467" y="1690688"/>
            <a:ext cx="7869066" cy="4665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515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C6BBE6-B68F-491F-9E25-78FC12F58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the Relative Size of Complementary Mediating Effects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0FBE8C-9B65-443E-BEEF-58A9CB673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Variance Accounted For (</a:t>
            </a:r>
            <a:r>
              <a:rPr lang="en-US" dirty="0" err="1"/>
              <a:t>Shrout</a:t>
            </a:r>
            <a:r>
              <a:rPr lang="en-US" dirty="0"/>
              <a:t> &amp; Bolger, 2002):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VAF can become negative.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Interpretation as suppressor effects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Set to one. </a:t>
            </a:r>
          </a:p>
          <a:p>
            <a:r>
              <a:rPr lang="en-US" dirty="0"/>
              <a:t>The VAF actually only makes sense for complementary mediation.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B0AA80-A02A-4ABA-A391-40FC64E32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9</a:t>
            </a:fld>
            <a:endParaRPr lang="nl-N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11">
                <a:extLst>
                  <a:ext uri="{FF2B5EF4-FFF2-40B4-BE49-F238E27FC236}">
                    <a16:creationId xmlns:a16="http://schemas.microsoft.com/office/drawing/2014/main" id="{C3672B2B-CF61-4852-A1EB-CFB17A02CA79}"/>
                  </a:ext>
                </a:extLst>
              </p:cNvPr>
              <p:cNvSpPr txBox="1"/>
              <p:nvPr/>
            </p:nvSpPr>
            <p:spPr bwMode="auto">
              <a:xfrm>
                <a:off x="2755900" y="2607469"/>
                <a:ext cx="4419600" cy="821531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nl-NL" sz="280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VAF</m:t>
                    </m:r>
                    <m:r>
                      <a:rPr lang="nl-NL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de-DE" sz="28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Indirect</m:t>
                        </m:r>
                        <m:r>
                          <a:rPr lang="de-DE" sz="28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de-DE" sz="28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effect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de-DE" sz="28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total</m:t>
                        </m:r>
                        <m:r>
                          <a:rPr lang="de-DE" sz="28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de-DE" sz="28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effect</m:t>
                        </m:r>
                      </m:den>
                    </m:f>
                  </m:oMath>
                </a14:m>
                <a:r>
                  <a:rPr lang="nl-NL" sz="28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nl-NL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nl-NL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nl-NL" sz="2800" dirty="0"/>
              </a:p>
            </p:txBody>
          </p:sp>
        </mc:Choice>
        <mc:Fallback xmlns="">
          <p:sp>
            <p:nvSpPr>
              <p:cNvPr id="5" name="Object 11">
                <a:extLst>
                  <a:ext uri="{FF2B5EF4-FFF2-40B4-BE49-F238E27FC236}">
                    <a16:creationId xmlns:a16="http://schemas.microsoft.com/office/drawing/2014/main" id="{C3672B2B-CF61-4852-A1EB-CFB17A02CA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55900" y="2607469"/>
                <a:ext cx="4419600" cy="8215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310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4782</TotalTime>
  <Words>495</Words>
  <Application>Microsoft Office PowerPoint</Application>
  <PresentationFormat>Breitbild</PresentationFormat>
  <Paragraphs>74</Paragraphs>
  <Slides>10</Slides>
  <Notes>2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</vt:lpstr>
      <vt:lpstr>Formel</vt:lpstr>
      <vt:lpstr>Composite-Based SEM</vt:lpstr>
      <vt:lpstr>Topics</vt:lpstr>
      <vt:lpstr>Example</vt:lpstr>
      <vt:lpstr>Example (cont‘d)</vt:lpstr>
      <vt:lpstr>The Smallest Possible Model with Mediation</vt:lpstr>
      <vt:lpstr>Classifying Mediation</vt:lpstr>
      <vt:lpstr>Testing the Indirect Effect</vt:lpstr>
      <vt:lpstr>Possible Mediation Patterns</vt:lpstr>
      <vt:lpstr>Determining the Relative Size of Complementary Mediating Effects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Composite-Based SEM</dc:title>
  <dc:creator>Henseler, J. (ET)</dc:creator>
  <cp:lastModifiedBy>Henseler, J. (ET)</cp:lastModifiedBy>
  <cp:revision>98</cp:revision>
  <dcterms:created xsi:type="dcterms:W3CDTF">2020-11-23T10:21:13Z</dcterms:created>
  <dcterms:modified xsi:type="dcterms:W3CDTF">2020-12-01T14:49:11Z</dcterms:modified>
</cp:coreProperties>
</file>