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6" r:id="rId4"/>
    <p:sldId id="267" r:id="rId5"/>
    <p:sldId id="265" r:id="rId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123" autoAdjust="0"/>
    <p:restoredTop sz="95297" autoAdjust="0"/>
  </p:normalViewPr>
  <p:slideViewPr>
    <p:cSldViewPr snapToGrid="0">
      <p:cViewPr>
        <p:scale>
          <a:sx n="75" d="100"/>
          <a:sy n="75" d="100"/>
        </p:scale>
        <p:origin x="3954" y="19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5F8C32-1955-4FBE-9820-B4DAA2C23EA8}" type="datetimeFigureOut">
              <a:rPr lang="nl-NL" smtClean="0"/>
              <a:t>27-11-2020</a:t>
            </a:fld>
            <a:endParaRPr lang="nl-NL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FC7BA1-977F-4AB5-85F8-CBA637C3611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2604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FC7BA1-977F-4AB5-85F8-CBA637C3611E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8448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07D5CC-9736-464C-8CE2-A005FEB4F2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681CCB6-AC8B-4F4E-8D91-63FB3F4441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nl-NL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52878F6-BFD4-404C-82C0-76DACB058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6CF1-6882-4295-9E67-8CFEC92E250D}" type="datetime1">
              <a:rPr lang="nl-NL" smtClean="0"/>
              <a:t>27-11-2020</a:t>
            </a:fld>
            <a:endParaRPr lang="nl-NL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0ED2F8D-E481-4A50-899A-B7F2B7C8F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C0062A5-7301-424B-896A-685FDA3F4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31825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0FD230-E304-43C5-B60C-D5C1AAF6F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B67AA45-2482-452B-BC30-FB333AC70B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BFD1259-6C08-49E3-B9B1-4437B5CBC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41745-0980-47EB-B618-FB02A8C8A1FA}" type="datetime1">
              <a:rPr lang="nl-NL" smtClean="0"/>
              <a:t>27-11-2020</a:t>
            </a:fld>
            <a:endParaRPr lang="nl-NL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5097AA0-FD76-4041-A9F6-A5C87F895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38BFDBD-0308-43C9-B4A9-4A4B08B63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1595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4324937-D106-430B-A5B1-2581AE96DA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0F0928F-C80F-4BCF-9768-7D8C6E517C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6D8D11-80E1-4D4D-ADEB-CD858E4E9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20DA9-C538-44C8-8F24-E760FFBF5724}" type="datetime1">
              <a:rPr lang="nl-NL" smtClean="0"/>
              <a:t>27-11-2020</a:t>
            </a:fld>
            <a:endParaRPr lang="nl-NL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F0C220A-E8CE-4A41-9400-BA3DA5DBA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4A24B41-EA97-4D82-83E4-488F434FB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6937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A57AC3-7B8D-4A23-88CA-1DAA9340F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DAF9F0B-A922-4817-85B3-BFA494A083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EBD16E4-72BE-4ED5-B0A5-149875FFF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D9B34-AB4F-4870-8480-2296085B1CB4}" type="datetime1">
              <a:rPr lang="nl-NL" smtClean="0"/>
              <a:t>27-11-2020</a:t>
            </a:fld>
            <a:endParaRPr lang="nl-NL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92FEB73-96E9-460A-85ED-35EBBC25B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0207FC7-92C2-4978-8ED4-E6F559EA1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9122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4D405B-17D7-471A-B9CA-991530581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0F386D8-3F82-404C-B12F-C487735D8E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1DEA12D-FFF3-49BB-84EF-CF1660B6C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A2A0B-9389-40D5-84AB-03CF4F23B507}" type="datetime1">
              <a:rPr lang="nl-NL" smtClean="0"/>
              <a:t>27-11-2020</a:t>
            </a:fld>
            <a:endParaRPr lang="nl-NL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B70B392-FAF8-4887-8786-80FF05182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77BA284-8C7E-4B5E-ADB9-47568A25B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6309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F9AC12-71DB-4FD4-8723-41A56F729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7CEDB12-0E9F-4291-8288-C09B369B92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8C38104-F336-4910-B3D4-EB66FA8357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696CE85-BCA5-439D-8B2E-26CE256F9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28460-7665-459B-870D-C67F854DD337}" type="datetime1">
              <a:rPr lang="nl-NL" smtClean="0"/>
              <a:t>27-11-2020</a:t>
            </a:fld>
            <a:endParaRPr lang="nl-NL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4D1AA73-AE77-41E5-B4BA-746A1D63B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6A2FBD4-F2D8-4FD2-89F5-C1BC726D7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90807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ACA629-5ED9-4F18-ACB4-FD1D6E465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11D46F7-8C06-49D4-A1EE-463F95CE31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9DF3E68-E992-4174-B187-E12AA3AFF4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0ED856D-3C4D-4B60-BFFF-A0DF307E79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EA7863C-5518-4DAA-9102-3348076621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897305F-88BD-47BD-9184-8D49D6071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01FFD-08CB-4989-9BC0-882BD59819AA}" type="datetime1">
              <a:rPr lang="nl-NL" smtClean="0"/>
              <a:t>27-11-2020</a:t>
            </a:fld>
            <a:endParaRPr lang="nl-NL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87FF2D5-0D3B-4757-ADEB-D34C17FAB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712E6C8-3BDB-4FE5-85D6-08FBB06AA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05830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0A6D4B-4163-4C36-9FC6-0C840E72B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A823946-51BB-41F0-B7B9-BB68CD110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1A9E-F3A0-4692-8593-533ABB06C8D6}" type="datetime1">
              <a:rPr lang="nl-NL" smtClean="0"/>
              <a:t>27-11-2020</a:t>
            </a:fld>
            <a:endParaRPr lang="nl-NL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78654E0-7E7E-4994-AEEB-822E3605F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768DF6C-0342-4864-9EF7-76A9A0E77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56758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AE82624-61E8-4BFA-85FB-DB47E4EDE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76AD9-31E0-47E0-A239-C5DBAEA35D93}" type="datetime1">
              <a:rPr lang="nl-NL" smtClean="0"/>
              <a:t>27-11-2020</a:t>
            </a:fld>
            <a:endParaRPr lang="nl-NL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119CC37-3DA2-4D6D-8DFD-F90066FA7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E728A9F-AE3D-441F-A0CA-A96DA84D2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2876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A7F53C-3C92-47B6-9FB2-5C372C69C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751FFE7-1C2F-4FCF-A159-6681684B7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BD65200-01E3-4C16-B26C-B822468149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F36BBCB-24D5-4B39-A502-2459545E9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00A2-6001-4F2E-9E6A-18C6C132D5C9}" type="datetime1">
              <a:rPr lang="nl-NL" smtClean="0"/>
              <a:t>27-11-2020</a:t>
            </a:fld>
            <a:endParaRPr lang="nl-NL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1AA9FB6-2648-4926-B52E-D69DC894E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F1EF66F-AA6E-4404-AD2A-E98390C6C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7799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674FA8-31B3-4672-ABAD-657C461EB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322F4C8-C359-4E51-890B-D9B26A90F4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DDC1E4D-66F2-4BEF-878A-C21C74D1CD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9D10D98-16C9-44B3-B740-C6B3F93E7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B9C47-D5AC-465B-813C-6DB41244C73A}" type="datetime1">
              <a:rPr lang="nl-NL" smtClean="0"/>
              <a:t>27-11-2020</a:t>
            </a:fld>
            <a:endParaRPr lang="nl-NL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6C5722F-025F-4F49-A8C4-EC102C757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C014C07-827E-4048-989C-9F2F85552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4056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ED5D187-877D-409E-A8E2-7A9D57127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nl-NL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05F7BC4-3EE3-4A46-8357-AB2E7635C3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nl-NL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D5737E8-F928-44D2-A064-147309EE37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D81E0F-69E0-4049-9260-E99D57D5EC82}" type="datetime1">
              <a:rPr lang="nl-NL" smtClean="0"/>
              <a:t>27-11-2020</a:t>
            </a:fld>
            <a:endParaRPr lang="nl-NL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5691749-8FC9-4561-9F38-9F3D51952C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E15DA6A-F32F-4EA9-B234-7524B22B84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7A7C7-6A75-45CE-BF6D-B0CCCAF669C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5480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8298F8-7BF3-46CA-B464-812A91DA75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65947"/>
            <a:ext cx="9144000" cy="2387600"/>
          </a:xfrm>
        </p:spPr>
        <p:txBody>
          <a:bodyPr/>
          <a:lstStyle/>
          <a:p>
            <a:r>
              <a:rPr lang="de-DE" dirty="0"/>
              <a:t>Composite-</a:t>
            </a:r>
            <a:r>
              <a:rPr lang="de-DE" dirty="0" err="1"/>
              <a:t>Based</a:t>
            </a:r>
            <a:r>
              <a:rPr lang="de-DE" dirty="0"/>
              <a:t> SEM</a:t>
            </a:r>
            <a:endParaRPr lang="nl-NL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435B823-CE77-4937-9013-4903906822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845622"/>
            <a:ext cx="9144000" cy="1655762"/>
          </a:xfrm>
        </p:spPr>
        <p:txBody>
          <a:bodyPr/>
          <a:lstStyle/>
          <a:p>
            <a:r>
              <a:rPr lang="de-DE" dirty="0"/>
              <a:t>Chapter 7: </a:t>
            </a:r>
            <a:r>
              <a:rPr lang="de-DE" dirty="0" err="1"/>
              <a:t>Local</a:t>
            </a:r>
            <a:r>
              <a:rPr lang="de-DE" dirty="0"/>
              <a:t> Model Assessment</a:t>
            </a:r>
            <a:endParaRPr lang="nl-NL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928E37D5-F307-4ED7-A19A-3F7E42DF57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586" y="292608"/>
            <a:ext cx="2052828" cy="292608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40050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118775-B9C2-4C4A-A1CD-C722538F8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Topics</a:t>
            </a:r>
            <a:endParaRPr lang="nl-NL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99A8799-9B82-4C96-81EE-6A13E502B2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Estimating composite models</a:t>
            </a:r>
          </a:p>
          <a:p>
            <a:pPr lvl="1">
              <a:buFont typeface="Calibri" panose="020F0502020204030204" pitchFamily="34" charset="0"/>
              <a:buChar char="─"/>
            </a:pPr>
            <a:r>
              <a:rPr lang="en-US" dirty="0"/>
              <a:t>Sum Scores</a:t>
            </a:r>
          </a:p>
          <a:p>
            <a:pPr lvl="1">
              <a:buFont typeface="Calibri" panose="020F0502020204030204" pitchFamily="34" charset="0"/>
              <a:buChar char="─"/>
            </a:pPr>
            <a:r>
              <a:rPr lang="en-US" dirty="0"/>
              <a:t>Partial least squares path modeling (PLS)</a:t>
            </a:r>
          </a:p>
          <a:p>
            <a:pPr lvl="1">
              <a:buFont typeface="Calibri" panose="020F0502020204030204" pitchFamily="34" charset="0"/>
              <a:buChar char="─"/>
            </a:pPr>
            <a:r>
              <a:rPr lang="en-US" dirty="0"/>
              <a:t>Generalized canonical correlation analysis (GCCA)</a:t>
            </a:r>
          </a:p>
          <a:p>
            <a:pPr lvl="1">
              <a:buFont typeface="Calibri" panose="020F0502020204030204" pitchFamily="34" charset="0"/>
              <a:buChar char="─"/>
            </a:pPr>
            <a:r>
              <a:rPr lang="en-US" dirty="0"/>
              <a:t>Generalized structured component analysis (GSCA)</a:t>
            </a:r>
          </a:p>
          <a:p>
            <a:r>
              <a:rPr lang="en-US" dirty="0"/>
              <a:t>Modifications for factor models</a:t>
            </a:r>
          </a:p>
          <a:p>
            <a:pPr lvl="1">
              <a:buFont typeface="Calibri" panose="020F0502020204030204" pitchFamily="34" charset="0"/>
              <a:buChar char="─"/>
            </a:pPr>
            <a:r>
              <a:rPr lang="en-US" dirty="0"/>
              <a:t>Sum scores with correction for attenuation</a:t>
            </a:r>
          </a:p>
          <a:p>
            <a:pPr lvl="1">
              <a:buFont typeface="Calibri" panose="020F0502020204030204" pitchFamily="34" charset="0"/>
              <a:buChar char="─"/>
            </a:pPr>
            <a:r>
              <a:rPr lang="en-US" dirty="0"/>
              <a:t>Consistent PLS (</a:t>
            </a:r>
            <a:r>
              <a:rPr lang="en-US" dirty="0" err="1"/>
              <a:t>PLSc</a:t>
            </a:r>
            <a:r>
              <a:rPr lang="en-US" dirty="0"/>
              <a:t>)</a:t>
            </a:r>
          </a:p>
          <a:p>
            <a:r>
              <a:rPr lang="en-US" dirty="0"/>
              <a:t>Fitting functions</a:t>
            </a:r>
            <a:endParaRPr lang="nl-NL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68ADED1-EE41-49CD-BC98-DCEF59056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2497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F738A8-FA89-4EFF-946A-C33CDE5F6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The </a:t>
            </a:r>
            <a:r>
              <a:rPr lang="de-DE" dirty="0" err="1"/>
              <a:t>Heterotrait</a:t>
            </a:r>
            <a:r>
              <a:rPr lang="de-DE" dirty="0"/>
              <a:t>–</a:t>
            </a:r>
            <a:r>
              <a:rPr lang="de-DE" dirty="0" err="1"/>
              <a:t>Monotrait</a:t>
            </a:r>
            <a:r>
              <a:rPr lang="de-DE" dirty="0"/>
              <a:t> Ratio of </a:t>
            </a:r>
            <a:r>
              <a:rPr lang="de-DE" dirty="0" err="1"/>
              <a:t>Correlations</a:t>
            </a:r>
            <a:r>
              <a:rPr lang="de-DE" dirty="0"/>
              <a:t> (HTMT)</a:t>
            </a:r>
            <a:endParaRPr lang="nl-NL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D080FE4E-E135-4E33-80AA-651FCFA70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3</a:t>
            </a:fld>
            <a:endParaRPr lang="nl-NL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6AE429B-183A-4B40-864B-9B873A093D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051" y="1631140"/>
            <a:ext cx="8710698" cy="3794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>
            <a:extLst>
              <a:ext uri="{FF2B5EF4-FFF2-40B4-BE49-F238E27FC236}">
                <a16:creationId xmlns:a16="http://schemas.microsoft.com/office/drawing/2014/main" id="{4519D24B-9EAA-4E6D-A375-D11F1886BE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390" y="5570654"/>
            <a:ext cx="8634499" cy="89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D5B926C0-DCF5-4123-99FC-BCD4FE51B957}"/>
              </a:ext>
            </a:extLst>
          </p:cNvPr>
          <p:cNvSpPr txBox="1"/>
          <p:nvPr/>
        </p:nvSpPr>
        <p:spPr>
          <a:xfrm>
            <a:off x="9437889" y="3235128"/>
            <a:ext cx="18122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(Henseler, Ringle </a:t>
            </a:r>
            <a:br>
              <a:rPr lang="de-DE" dirty="0"/>
            </a:br>
            <a:r>
              <a:rPr lang="de-DE" dirty="0"/>
              <a:t>&amp; Sarstedt, 2015)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9235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F738A8-FA89-4EFF-946A-C33CDE5F6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The </a:t>
            </a:r>
            <a:r>
              <a:rPr lang="de-DE" dirty="0" err="1"/>
              <a:t>Heterotrait</a:t>
            </a:r>
            <a:r>
              <a:rPr lang="de-DE" dirty="0"/>
              <a:t>–</a:t>
            </a:r>
            <a:r>
              <a:rPr lang="de-DE" dirty="0" err="1"/>
              <a:t>Monotrait</a:t>
            </a:r>
            <a:r>
              <a:rPr lang="de-DE" dirty="0"/>
              <a:t> Ratio of </a:t>
            </a:r>
            <a:r>
              <a:rPr lang="de-DE" dirty="0" err="1"/>
              <a:t>Correlations</a:t>
            </a:r>
            <a:r>
              <a:rPr lang="de-DE" dirty="0"/>
              <a:t> (HTMT)</a:t>
            </a:r>
            <a:endParaRPr lang="nl-NL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99D211D-239E-4EF8-A92C-FBB833A40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/>
              <a:t>A latent variable should explain better the variance of its own indicators than the variance of other latent variables.</a:t>
            </a:r>
          </a:p>
          <a:p>
            <a:pPr eaLnBrk="1" hangingPunct="1"/>
            <a:r>
              <a:rPr lang="en-US" dirty="0"/>
              <a:t>Consequently, a construct’s indicators should correlate more highly with each other than with the indicators of other constructs.</a:t>
            </a:r>
          </a:p>
          <a:p>
            <a:pPr eaLnBrk="1" hangingPunct="1">
              <a:spcBef>
                <a:spcPts val="1800"/>
              </a:spcBef>
            </a:pPr>
            <a:r>
              <a:rPr lang="en-US" dirty="0"/>
              <a:t>Realization: </a:t>
            </a:r>
            <a:r>
              <a:rPr lang="en-US" dirty="0" err="1"/>
              <a:t>Heterotrait</a:t>
            </a:r>
            <a:r>
              <a:rPr lang="en-US" dirty="0"/>
              <a:t>–</a:t>
            </a:r>
            <a:r>
              <a:rPr lang="en-US" dirty="0" err="1"/>
              <a:t>monotrait</a:t>
            </a:r>
            <a:r>
              <a:rPr lang="en-US" dirty="0"/>
              <a:t> ratio of correlations (HTMT)</a:t>
            </a:r>
            <a:endParaRPr lang="en-US" dirty="0">
              <a:solidFill>
                <a:srgbClr val="002060"/>
              </a:solidFill>
            </a:endParaRPr>
          </a:p>
          <a:p>
            <a:pPr eaLnBrk="1" hangingPunct="1">
              <a:spcBef>
                <a:spcPts val="1800"/>
              </a:spcBef>
            </a:pPr>
            <a:r>
              <a:rPr lang="en-US" dirty="0"/>
              <a:t>Thresholds:</a:t>
            </a:r>
          </a:p>
          <a:p>
            <a:pPr marL="817200" lvl="1" indent="-457200" eaLnBrk="1" hangingPunct="1">
              <a:buFont typeface="Calibri" panose="020F0502020204030204" pitchFamily="34" charset="0"/>
              <a:buChar char="─"/>
              <a:tabLst>
                <a:tab pos="3316288" algn="l"/>
              </a:tabLst>
            </a:pPr>
            <a:r>
              <a:rPr lang="en-US" sz="2800" dirty="0"/>
              <a:t>HTMT</a:t>
            </a:r>
            <a:r>
              <a:rPr lang="en-US" sz="2800" baseline="-25000" dirty="0"/>
              <a:t>.85</a:t>
            </a:r>
            <a:r>
              <a:rPr lang="en-US" sz="2800" dirty="0"/>
              <a:t>: 	HTMT &lt; 0.85 </a:t>
            </a:r>
          </a:p>
          <a:p>
            <a:pPr marL="817200" lvl="1" indent="-457200" eaLnBrk="1" hangingPunct="1">
              <a:buFont typeface="Calibri" panose="020F0502020204030204" pitchFamily="34" charset="0"/>
              <a:buChar char="─"/>
              <a:tabLst>
                <a:tab pos="3316288" algn="l"/>
              </a:tabLst>
            </a:pPr>
            <a:r>
              <a:rPr lang="en-US" sz="2800" dirty="0"/>
              <a:t>HTMT</a:t>
            </a:r>
            <a:r>
              <a:rPr lang="en-US" sz="2800" baseline="-25000" dirty="0"/>
              <a:t>.90</a:t>
            </a:r>
            <a:r>
              <a:rPr lang="en-US" sz="2800" dirty="0"/>
              <a:t>: 	HTMT &lt; 0.90</a:t>
            </a:r>
          </a:p>
          <a:p>
            <a:pPr marL="817200" lvl="1" indent="-457200" eaLnBrk="1" hangingPunct="1">
              <a:buFont typeface="Calibri" panose="020F0502020204030204" pitchFamily="34" charset="0"/>
              <a:buChar char="─"/>
              <a:tabLst>
                <a:tab pos="3316288" algn="l"/>
              </a:tabLst>
            </a:pPr>
            <a:r>
              <a:rPr lang="en-US" sz="2800" dirty="0" err="1"/>
              <a:t>HTMT</a:t>
            </a:r>
            <a:r>
              <a:rPr lang="en-US" sz="2800" baseline="-25000" dirty="0" err="1"/>
              <a:t>inference</a:t>
            </a:r>
            <a:r>
              <a:rPr lang="en-US" sz="2800" dirty="0"/>
              <a:t>: 	HTMT &lt; 1.00 (significantly)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D080FE4E-E135-4E33-80AA-651FCFA70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8749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2D2122-1759-48F0-ADE0-A3D57B93B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Bibliography</a:t>
            </a:r>
            <a:endParaRPr lang="nl-NL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392EB44-9DCD-4834-B6A9-DE6323CC37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8775" indent="-358775">
              <a:buNone/>
            </a:pPr>
            <a:r>
              <a:rPr lang="en-US" sz="1800" dirty="0"/>
              <a:t>Henseler, J. (2020). </a:t>
            </a:r>
            <a:r>
              <a:rPr lang="en-US" sz="1800" i="1" dirty="0"/>
              <a:t>Composite-Based Structural Equation Modeling: Analyzing Latent and Emergent Variables</a:t>
            </a:r>
            <a:r>
              <a:rPr lang="en-US" sz="1800" dirty="0"/>
              <a:t>, New York: Guilford Press.</a:t>
            </a:r>
          </a:p>
          <a:p>
            <a:pPr marL="358775" indent="-358775">
              <a:buNone/>
            </a:pPr>
            <a:r>
              <a:rPr lang="en-US" sz="1800" dirty="0"/>
              <a:t>Henseler, J., Ringle, C. M., &amp; </a:t>
            </a:r>
            <a:r>
              <a:rPr lang="en-US" sz="1800" dirty="0" err="1"/>
              <a:t>Sarstedt</a:t>
            </a:r>
            <a:r>
              <a:rPr lang="en-US" sz="1800" dirty="0"/>
              <a:t>, M. (2015). A new criterion for assessing discriminant validity in variance-based structural equation modeling. </a:t>
            </a:r>
            <a:r>
              <a:rPr lang="en-US" sz="1800" i="1" dirty="0"/>
              <a:t>Journal of the Academy of Marketing Science</a:t>
            </a:r>
            <a:r>
              <a:rPr lang="en-US" sz="1800" dirty="0"/>
              <a:t>, 43(1), 115–135.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085652C-04A0-4303-A190-D3A0B7748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7A7C7-6A75-45CE-BF6D-B0CCCAF669CF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0197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4682</TotalTime>
  <Words>234</Words>
  <Application>Microsoft Office PowerPoint</Application>
  <PresentationFormat>Breitbild</PresentationFormat>
  <Paragraphs>30</Paragraphs>
  <Slides>5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</vt:lpstr>
      <vt:lpstr>Composite-Based SEM</vt:lpstr>
      <vt:lpstr>Topics</vt:lpstr>
      <vt:lpstr>The Heterotrait–Monotrait Ratio of Correlations (HTMT)</vt:lpstr>
      <vt:lpstr>The Heterotrait–Monotrait Ratio of Correlations (HTMT)</vt:lpstr>
      <vt:lpstr>Bibliography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Composite-Based SEM</dc:title>
  <dc:creator>Henseler, J. (ET)</dc:creator>
  <cp:lastModifiedBy>Henseler, J. (ET)</cp:lastModifiedBy>
  <cp:revision>92</cp:revision>
  <dcterms:created xsi:type="dcterms:W3CDTF">2020-11-23T10:21:13Z</dcterms:created>
  <dcterms:modified xsi:type="dcterms:W3CDTF">2020-11-27T20:38:28Z</dcterms:modified>
</cp:coreProperties>
</file>