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68" r:id="rId4"/>
    <p:sldId id="269" r:id="rId5"/>
    <p:sldId id="292" r:id="rId6"/>
    <p:sldId id="293" r:id="rId7"/>
    <p:sldId id="1794" r:id="rId8"/>
    <p:sldId id="1793" r:id="rId9"/>
    <p:sldId id="1517" r:id="rId10"/>
    <p:sldId id="1518" r:id="rId11"/>
    <p:sldId id="1519" r:id="rId12"/>
    <p:sldId id="26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3" autoAdjust="0"/>
    <p:restoredTop sz="95297" autoAdjust="0"/>
  </p:normalViewPr>
  <p:slideViewPr>
    <p:cSldViewPr snapToGrid="0">
      <p:cViewPr>
        <p:scale>
          <a:sx n="150" d="100"/>
          <a:sy n="150" d="100"/>
        </p:scale>
        <p:origin x="107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F8C32-1955-4FBE-9820-B4DAA2C23EA8}" type="datetimeFigureOut">
              <a:rPr lang="nl-NL" smtClean="0"/>
              <a:t>1-12-2020</a:t>
            </a:fld>
            <a:endParaRPr lang="nl-NL"/>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C7BA1-977F-4AB5-85F8-CBA637C3611E}" type="slidenum">
              <a:rPr lang="nl-NL" smtClean="0"/>
              <a:t>‹Nr.›</a:t>
            </a:fld>
            <a:endParaRPr lang="nl-NL"/>
          </a:p>
        </p:txBody>
      </p:sp>
    </p:spTree>
    <p:extLst>
      <p:ext uri="{BB962C8B-B14F-4D97-AF65-F5344CB8AC3E}">
        <p14:creationId xmlns:p14="http://schemas.microsoft.com/office/powerpoint/2010/main" val="238260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nl-NL" dirty="0"/>
          </a:p>
        </p:txBody>
      </p:sp>
      <p:sp>
        <p:nvSpPr>
          <p:cNvPr id="4" name="Foliennummernplatzhalter 3"/>
          <p:cNvSpPr>
            <a:spLocks noGrp="1"/>
          </p:cNvSpPr>
          <p:nvPr>
            <p:ph type="sldNum" sz="quarter" idx="5"/>
          </p:nvPr>
        </p:nvSpPr>
        <p:spPr/>
        <p:txBody>
          <a:bodyPr/>
          <a:lstStyle/>
          <a:p>
            <a:fld id="{6BFC7BA1-977F-4AB5-85F8-CBA637C3611E}" type="slidenum">
              <a:rPr lang="nl-NL" smtClean="0"/>
              <a:t>2</a:t>
            </a:fld>
            <a:endParaRPr lang="nl-NL"/>
          </a:p>
        </p:txBody>
      </p:sp>
    </p:spTree>
    <p:extLst>
      <p:ext uri="{BB962C8B-B14F-4D97-AF65-F5344CB8AC3E}">
        <p14:creationId xmlns:p14="http://schemas.microsoft.com/office/powerpoint/2010/main" val="360844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B5CE8-E223-44CA-BA8A-2882739BEA68}" type="slidenum">
              <a:rPr lang="en-US"/>
              <a:pPr/>
              <a:t>9</a:t>
            </a:fld>
            <a:endParaRPr lang="en-US"/>
          </a:p>
        </p:txBody>
      </p:sp>
      <p:sp>
        <p:nvSpPr>
          <p:cNvPr id="381954" name="Rectangle 2"/>
          <p:cNvSpPr>
            <a:spLocks noGrp="1" noRot="1" noChangeAspect="1" noChangeArrowheads="1" noTextEdit="1"/>
          </p:cNvSpPr>
          <p:nvPr>
            <p:ph type="sldImg"/>
          </p:nvPr>
        </p:nvSpPr>
        <p:spPr bwMode="auto">
          <a:xfrm>
            <a:off x="2752725" y="533400"/>
            <a:ext cx="4729163" cy="266065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1364617" y="3372167"/>
            <a:ext cx="7505382" cy="3194685"/>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B5CE8-E223-44CA-BA8A-2882739BEA68}" type="slidenum">
              <a:rPr lang="en-US"/>
              <a:pPr/>
              <a:t>10</a:t>
            </a:fld>
            <a:endParaRPr lang="en-US"/>
          </a:p>
        </p:txBody>
      </p:sp>
      <p:sp>
        <p:nvSpPr>
          <p:cNvPr id="381954" name="Rectangle 2"/>
          <p:cNvSpPr>
            <a:spLocks noGrp="1" noRot="1" noChangeAspect="1" noChangeArrowheads="1" noTextEdit="1"/>
          </p:cNvSpPr>
          <p:nvPr>
            <p:ph type="sldImg"/>
          </p:nvPr>
        </p:nvSpPr>
        <p:spPr bwMode="auto">
          <a:xfrm>
            <a:off x="2752725" y="533400"/>
            <a:ext cx="4729163" cy="266065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1364617" y="3372167"/>
            <a:ext cx="7505382" cy="3194685"/>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B5CE8-E223-44CA-BA8A-2882739BEA68}" type="slidenum">
              <a:rPr lang="en-US"/>
              <a:pPr/>
              <a:t>11</a:t>
            </a:fld>
            <a:endParaRPr lang="en-US"/>
          </a:p>
        </p:txBody>
      </p:sp>
      <p:sp>
        <p:nvSpPr>
          <p:cNvPr id="381954" name="Rectangle 2"/>
          <p:cNvSpPr>
            <a:spLocks noGrp="1" noRot="1" noChangeAspect="1" noChangeArrowheads="1" noTextEdit="1"/>
          </p:cNvSpPr>
          <p:nvPr>
            <p:ph type="sldImg"/>
          </p:nvPr>
        </p:nvSpPr>
        <p:spPr bwMode="auto">
          <a:xfrm>
            <a:off x="2752725" y="533400"/>
            <a:ext cx="4729163" cy="2660650"/>
          </a:xfrm>
          <a:prstGeom prst="rect">
            <a:avLst/>
          </a:prstGeom>
          <a:solidFill>
            <a:srgbClr val="FFFFFF"/>
          </a:solidFill>
          <a:ln>
            <a:solidFill>
              <a:srgbClr val="000000"/>
            </a:solidFill>
            <a:miter lim="800000"/>
            <a:headEnd/>
            <a:tailEnd/>
          </a:ln>
        </p:spPr>
      </p:sp>
      <p:sp>
        <p:nvSpPr>
          <p:cNvPr id="381955" name="Rectangle 3"/>
          <p:cNvSpPr>
            <a:spLocks noGrp="1" noChangeArrowheads="1"/>
          </p:cNvSpPr>
          <p:nvPr>
            <p:ph type="body" idx="1"/>
          </p:nvPr>
        </p:nvSpPr>
        <p:spPr bwMode="auto">
          <a:xfrm>
            <a:off x="1364617" y="3372167"/>
            <a:ext cx="7505382" cy="3194685"/>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7D5CC-9736-464C-8CE2-A005FEB4F24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nl-NL"/>
          </a:p>
        </p:txBody>
      </p:sp>
      <p:sp>
        <p:nvSpPr>
          <p:cNvPr id="3" name="Untertitel 2">
            <a:extLst>
              <a:ext uri="{FF2B5EF4-FFF2-40B4-BE49-F238E27FC236}">
                <a16:creationId xmlns:a16="http://schemas.microsoft.com/office/drawing/2014/main" id="{3681CCB6-AC8B-4F4E-8D91-63FB3F444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nl-NL"/>
          </a:p>
        </p:txBody>
      </p:sp>
      <p:sp>
        <p:nvSpPr>
          <p:cNvPr id="4" name="Datumsplatzhalter 3">
            <a:extLst>
              <a:ext uri="{FF2B5EF4-FFF2-40B4-BE49-F238E27FC236}">
                <a16:creationId xmlns:a16="http://schemas.microsoft.com/office/drawing/2014/main" id="{E52878F6-BFD4-404C-82C0-76DACB05828A}"/>
              </a:ext>
            </a:extLst>
          </p:cNvPr>
          <p:cNvSpPr>
            <a:spLocks noGrp="1"/>
          </p:cNvSpPr>
          <p:nvPr>
            <p:ph type="dt" sz="half" idx="10"/>
          </p:nvPr>
        </p:nvSpPr>
        <p:spPr/>
        <p:txBody>
          <a:bodyPr/>
          <a:lstStyle/>
          <a:p>
            <a:fld id="{FB3D6CF1-6882-4295-9E67-8CFEC92E250D}" type="datetime1">
              <a:rPr lang="nl-NL" smtClean="0"/>
              <a:t>1-12-2020</a:t>
            </a:fld>
            <a:endParaRPr lang="nl-NL"/>
          </a:p>
        </p:txBody>
      </p:sp>
      <p:sp>
        <p:nvSpPr>
          <p:cNvPr id="5" name="Fußzeilenplatzhalter 4">
            <a:extLst>
              <a:ext uri="{FF2B5EF4-FFF2-40B4-BE49-F238E27FC236}">
                <a16:creationId xmlns:a16="http://schemas.microsoft.com/office/drawing/2014/main" id="{70ED2F8D-E481-4A50-899A-B7F2B7C8FFC1}"/>
              </a:ext>
            </a:extLst>
          </p:cNvPr>
          <p:cNvSpPr>
            <a:spLocks noGrp="1"/>
          </p:cNvSpPr>
          <p:nvPr>
            <p:ph type="ftr" sz="quarter" idx="11"/>
          </p:nvPr>
        </p:nvSpPr>
        <p:spPr/>
        <p:txBody>
          <a:bodyPr/>
          <a:lstStyle/>
          <a:p>
            <a:endParaRPr lang="nl-NL"/>
          </a:p>
        </p:txBody>
      </p:sp>
      <p:sp>
        <p:nvSpPr>
          <p:cNvPr id="6" name="Foliennummernplatzhalter 5">
            <a:extLst>
              <a:ext uri="{FF2B5EF4-FFF2-40B4-BE49-F238E27FC236}">
                <a16:creationId xmlns:a16="http://schemas.microsoft.com/office/drawing/2014/main" id="{EC0062A5-7301-424B-896A-685FDA3F4A35}"/>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42318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FD230-E304-43C5-B60C-D5C1AAF6F595}"/>
              </a:ext>
            </a:extLst>
          </p:cNvPr>
          <p:cNvSpPr>
            <a:spLocks noGrp="1"/>
          </p:cNvSpPr>
          <p:nvPr>
            <p:ph type="title"/>
          </p:nvPr>
        </p:nvSpPr>
        <p:spPr/>
        <p:txBody>
          <a:bodyPr/>
          <a:lstStyle/>
          <a:p>
            <a:r>
              <a:rPr lang="de-DE"/>
              <a:t>Mastertitelformat bearbeiten</a:t>
            </a:r>
            <a:endParaRPr lang="nl-NL"/>
          </a:p>
        </p:txBody>
      </p:sp>
      <p:sp>
        <p:nvSpPr>
          <p:cNvPr id="3" name="Vertikaler Textplatzhalter 2">
            <a:extLst>
              <a:ext uri="{FF2B5EF4-FFF2-40B4-BE49-F238E27FC236}">
                <a16:creationId xmlns:a16="http://schemas.microsoft.com/office/drawing/2014/main" id="{BB67AA45-2482-452B-BC30-FB333AC70BC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Datumsplatzhalter 3">
            <a:extLst>
              <a:ext uri="{FF2B5EF4-FFF2-40B4-BE49-F238E27FC236}">
                <a16:creationId xmlns:a16="http://schemas.microsoft.com/office/drawing/2014/main" id="{7BFD1259-6C08-49E3-B9B1-4437B5CBC221}"/>
              </a:ext>
            </a:extLst>
          </p:cNvPr>
          <p:cNvSpPr>
            <a:spLocks noGrp="1"/>
          </p:cNvSpPr>
          <p:nvPr>
            <p:ph type="dt" sz="half" idx="10"/>
          </p:nvPr>
        </p:nvSpPr>
        <p:spPr/>
        <p:txBody>
          <a:bodyPr/>
          <a:lstStyle/>
          <a:p>
            <a:fld id="{55341745-0980-47EB-B618-FB02A8C8A1FA}" type="datetime1">
              <a:rPr lang="nl-NL" smtClean="0"/>
              <a:t>1-12-2020</a:t>
            </a:fld>
            <a:endParaRPr lang="nl-NL"/>
          </a:p>
        </p:txBody>
      </p:sp>
      <p:sp>
        <p:nvSpPr>
          <p:cNvPr id="5" name="Fußzeilenplatzhalter 4">
            <a:extLst>
              <a:ext uri="{FF2B5EF4-FFF2-40B4-BE49-F238E27FC236}">
                <a16:creationId xmlns:a16="http://schemas.microsoft.com/office/drawing/2014/main" id="{25097AA0-FD76-4041-A9F6-A5C87F895B79}"/>
              </a:ext>
            </a:extLst>
          </p:cNvPr>
          <p:cNvSpPr>
            <a:spLocks noGrp="1"/>
          </p:cNvSpPr>
          <p:nvPr>
            <p:ph type="ftr" sz="quarter" idx="11"/>
          </p:nvPr>
        </p:nvSpPr>
        <p:spPr/>
        <p:txBody>
          <a:bodyPr/>
          <a:lstStyle/>
          <a:p>
            <a:endParaRPr lang="nl-NL"/>
          </a:p>
        </p:txBody>
      </p:sp>
      <p:sp>
        <p:nvSpPr>
          <p:cNvPr id="6" name="Foliennummernplatzhalter 5">
            <a:extLst>
              <a:ext uri="{FF2B5EF4-FFF2-40B4-BE49-F238E27FC236}">
                <a16:creationId xmlns:a16="http://schemas.microsoft.com/office/drawing/2014/main" id="{638BFDBD-0308-43C9-B4A9-4A4B08B63EBE}"/>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55159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4324937-D106-430B-A5B1-2581AE96DAB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nl-NL"/>
          </a:p>
        </p:txBody>
      </p:sp>
      <p:sp>
        <p:nvSpPr>
          <p:cNvPr id="3" name="Vertikaler Textplatzhalter 2">
            <a:extLst>
              <a:ext uri="{FF2B5EF4-FFF2-40B4-BE49-F238E27FC236}">
                <a16:creationId xmlns:a16="http://schemas.microsoft.com/office/drawing/2014/main" id="{60F0928F-C80F-4BCF-9768-7D8C6E517CC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Datumsplatzhalter 3">
            <a:extLst>
              <a:ext uri="{FF2B5EF4-FFF2-40B4-BE49-F238E27FC236}">
                <a16:creationId xmlns:a16="http://schemas.microsoft.com/office/drawing/2014/main" id="{576D8D11-80E1-4D4D-ADEB-CD858E4E9A36}"/>
              </a:ext>
            </a:extLst>
          </p:cNvPr>
          <p:cNvSpPr>
            <a:spLocks noGrp="1"/>
          </p:cNvSpPr>
          <p:nvPr>
            <p:ph type="dt" sz="half" idx="10"/>
          </p:nvPr>
        </p:nvSpPr>
        <p:spPr/>
        <p:txBody>
          <a:bodyPr/>
          <a:lstStyle/>
          <a:p>
            <a:fld id="{51520DA9-C538-44C8-8F24-E760FFBF5724}" type="datetime1">
              <a:rPr lang="nl-NL" smtClean="0"/>
              <a:t>1-12-2020</a:t>
            </a:fld>
            <a:endParaRPr lang="nl-NL"/>
          </a:p>
        </p:txBody>
      </p:sp>
      <p:sp>
        <p:nvSpPr>
          <p:cNvPr id="5" name="Fußzeilenplatzhalter 4">
            <a:extLst>
              <a:ext uri="{FF2B5EF4-FFF2-40B4-BE49-F238E27FC236}">
                <a16:creationId xmlns:a16="http://schemas.microsoft.com/office/drawing/2014/main" id="{4F0C220A-E8CE-4A41-9400-BA3DA5DBAF1A}"/>
              </a:ext>
            </a:extLst>
          </p:cNvPr>
          <p:cNvSpPr>
            <a:spLocks noGrp="1"/>
          </p:cNvSpPr>
          <p:nvPr>
            <p:ph type="ftr" sz="quarter" idx="11"/>
          </p:nvPr>
        </p:nvSpPr>
        <p:spPr/>
        <p:txBody>
          <a:bodyPr/>
          <a:lstStyle/>
          <a:p>
            <a:endParaRPr lang="nl-NL"/>
          </a:p>
        </p:txBody>
      </p:sp>
      <p:sp>
        <p:nvSpPr>
          <p:cNvPr id="6" name="Foliennummernplatzhalter 5">
            <a:extLst>
              <a:ext uri="{FF2B5EF4-FFF2-40B4-BE49-F238E27FC236}">
                <a16:creationId xmlns:a16="http://schemas.microsoft.com/office/drawing/2014/main" id="{C4A24B41-EA97-4D82-83E4-488F434FB68E}"/>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101693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57AC3-7B8D-4A23-88CA-1DAA9340FBC1}"/>
              </a:ext>
            </a:extLst>
          </p:cNvPr>
          <p:cNvSpPr>
            <a:spLocks noGrp="1"/>
          </p:cNvSpPr>
          <p:nvPr>
            <p:ph type="title"/>
          </p:nvPr>
        </p:nvSpPr>
        <p:spPr/>
        <p:txBody>
          <a:bodyPr/>
          <a:lstStyle/>
          <a:p>
            <a:r>
              <a:rPr lang="de-DE"/>
              <a:t>Mastertitelformat bearbeiten</a:t>
            </a:r>
            <a:endParaRPr lang="nl-NL"/>
          </a:p>
        </p:txBody>
      </p:sp>
      <p:sp>
        <p:nvSpPr>
          <p:cNvPr id="3" name="Inhaltsplatzhalter 2">
            <a:extLst>
              <a:ext uri="{FF2B5EF4-FFF2-40B4-BE49-F238E27FC236}">
                <a16:creationId xmlns:a16="http://schemas.microsoft.com/office/drawing/2014/main" id="{DDAF9F0B-A922-4817-85B3-BFA494A0838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Datumsplatzhalter 3">
            <a:extLst>
              <a:ext uri="{FF2B5EF4-FFF2-40B4-BE49-F238E27FC236}">
                <a16:creationId xmlns:a16="http://schemas.microsoft.com/office/drawing/2014/main" id="{1EBD16E4-72BE-4ED5-B0A5-149875FFFF8B}"/>
              </a:ext>
            </a:extLst>
          </p:cNvPr>
          <p:cNvSpPr>
            <a:spLocks noGrp="1"/>
          </p:cNvSpPr>
          <p:nvPr>
            <p:ph type="dt" sz="half" idx="10"/>
          </p:nvPr>
        </p:nvSpPr>
        <p:spPr/>
        <p:txBody>
          <a:bodyPr/>
          <a:lstStyle/>
          <a:p>
            <a:fld id="{11CD9B34-AB4F-4870-8480-2296085B1CB4}" type="datetime1">
              <a:rPr lang="nl-NL" smtClean="0"/>
              <a:t>1-12-2020</a:t>
            </a:fld>
            <a:endParaRPr lang="nl-NL"/>
          </a:p>
        </p:txBody>
      </p:sp>
      <p:sp>
        <p:nvSpPr>
          <p:cNvPr id="5" name="Fußzeilenplatzhalter 4">
            <a:extLst>
              <a:ext uri="{FF2B5EF4-FFF2-40B4-BE49-F238E27FC236}">
                <a16:creationId xmlns:a16="http://schemas.microsoft.com/office/drawing/2014/main" id="{392FEB73-96E9-460A-85ED-35EBBC25B828}"/>
              </a:ext>
            </a:extLst>
          </p:cNvPr>
          <p:cNvSpPr>
            <a:spLocks noGrp="1"/>
          </p:cNvSpPr>
          <p:nvPr>
            <p:ph type="ftr" sz="quarter" idx="11"/>
          </p:nvPr>
        </p:nvSpPr>
        <p:spPr/>
        <p:txBody>
          <a:bodyPr/>
          <a:lstStyle/>
          <a:p>
            <a:endParaRPr lang="nl-NL"/>
          </a:p>
        </p:txBody>
      </p:sp>
      <p:sp>
        <p:nvSpPr>
          <p:cNvPr id="6" name="Foliennummernplatzhalter 5">
            <a:extLst>
              <a:ext uri="{FF2B5EF4-FFF2-40B4-BE49-F238E27FC236}">
                <a16:creationId xmlns:a16="http://schemas.microsoft.com/office/drawing/2014/main" id="{60207FC7-92C2-4978-8ED4-E6F559EA1C29}"/>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42291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D405B-17D7-471A-B9CA-99153058189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nl-NL"/>
          </a:p>
        </p:txBody>
      </p:sp>
      <p:sp>
        <p:nvSpPr>
          <p:cNvPr id="3" name="Textplatzhalter 2">
            <a:extLst>
              <a:ext uri="{FF2B5EF4-FFF2-40B4-BE49-F238E27FC236}">
                <a16:creationId xmlns:a16="http://schemas.microsoft.com/office/drawing/2014/main" id="{30F386D8-3F82-404C-B12F-C487735D8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1DEA12D-FFF3-49BB-84EF-CF1660B6CB7E}"/>
              </a:ext>
            </a:extLst>
          </p:cNvPr>
          <p:cNvSpPr>
            <a:spLocks noGrp="1"/>
          </p:cNvSpPr>
          <p:nvPr>
            <p:ph type="dt" sz="half" idx="10"/>
          </p:nvPr>
        </p:nvSpPr>
        <p:spPr/>
        <p:txBody>
          <a:bodyPr/>
          <a:lstStyle/>
          <a:p>
            <a:fld id="{8C5A2A0B-9389-40D5-84AB-03CF4F23B507}" type="datetime1">
              <a:rPr lang="nl-NL" smtClean="0"/>
              <a:t>1-12-2020</a:t>
            </a:fld>
            <a:endParaRPr lang="nl-NL"/>
          </a:p>
        </p:txBody>
      </p:sp>
      <p:sp>
        <p:nvSpPr>
          <p:cNvPr id="5" name="Fußzeilenplatzhalter 4">
            <a:extLst>
              <a:ext uri="{FF2B5EF4-FFF2-40B4-BE49-F238E27FC236}">
                <a16:creationId xmlns:a16="http://schemas.microsoft.com/office/drawing/2014/main" id="{BB70B392-FAF8-4887-8786-80FF05182E28}"/>
              </a:ext>
            </a:extLst>
          </p:cNvPr>
          <p:cNvSpPr>
            <a:spLocks noGrp="1"/>
          </p:cNvSpPr>
          <p:nvPr>
            <p:ph type="ftr" sz="quarter" idx="11"/>
          </p:nvPr>
        </p:nvSpPr>
        <p:spPr/>
        <p:txBody>
          <a:bodyPr/>
          <a:lstStyle/>
          <a:p>
            <a:endParaRPr lang="nl-NL"/>
          </a:p>
        </p:txBody>
      </p:sp>
      <p:sp>
        <p:nvSpPr>
          <p:cNvPr id="6" name="Foliennummernplatzhalter 5">
            <a:extLst>
              <a:ext uri="{FF2B5EF4-FFF2-40B4-BE49-F238E27FC236}">
                <a16:creationId xmlns:a16="http://schemas.microsoft.com/office/drawing/2014/main" id="{877BA284-8C7E-4B5E-ADB9-47568A25BE4C}"/>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377630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9AC12-71DB-4FD4-8723-41A56F7299D1}"/>
              </a:ext>
            </a:extLst>
          </p:cNvPr>
          <p:cNvSpPr>
            <a:spLocks noGrp="1"/>
          </p:cNvSpPr>
          <p:nvPr>
            <p:ph type="title"/>
          </p:nvPr>
        </p:nvSpPr>
        <p:spPr/>
        <p:txBody>
          <a:bodyPr/>
          <a:lstStyle/>
          <a:p>
            <a:r>
              <a:rPr lang="de-DE"/>
              <a:t>Mastertitelformat bearbeiten</a:t>
            </a:r>
            <a:endParaRPr lang="nl-NL"/>
          </a:p>
        </p:txBody>
      </p:sp>
      <p:sp>
        <p:nvSpPr>
          <p:cNvPr id="3" name="Inhaltsplatzhalter 2">
            <a:extLst>
              <a:ext uri="{FF2B5EF4-FFF2-40B4-BE49-F238E27FC236}">
                <a16:creationId xmlns:a16="http://schemas.microsoft.com/office/drawing/2014/main" id="{C7CEDB12-0E9F-4291-8288-C09B369B924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Inhaltsplatzhalter 3">
            <a:extLst>
              <a:ext uri="{FF2B5EF4-FFF2-40B4-BE49-F238E27FC236}">
                <a16:creationId xmlns:a16="http://schemas.microsoft.com/office/drawing/2014/main" id="{68C38104-F336-4910-B3D4-EB66FA83571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5" name="Datumsplatzhalter 4">
            <a:extLst>
              <a:ext uri="{FF2B5EF4-FFF2-40B4-BE49-F238E27FC236}">
                <a16:creationId xmlns:a16="http://schemas.microsoft.com/office/drawing/2014/main" id="{1696CE85-BCA5-439D-8B2E-26CE256F9399}"/>
              </a:ext>
            </a:extLst>
          </p:cNvPr>
          <p:cNvSpPr>
            <a:spLocks noGrp="1"/>
          </p:cNvSpPr>
          <p:nvPr>
            <p:ph type="dt" sz="half" idx="10"/>
          </p:nvPr>
        </p:nvSpPr>
        <p:spPr/>
        <p:txBody>
          <a:bodyPr/>
          <a:lstStyle/>
          <a:p>
            <a:fld id="{82528460-7665-459B-870D-C67F854DD337}" type="datetime1">
              <a:rPr lang="nl-NL" smtClean="0"/>
              <a:t>1-12-2020</a:t>
            </a:fld>
            <a:endParaRPr lang="nl-NL"/>
          </a:p>
        </p:txBody>
      </p:sp>
      <p:sp>
        <p:nvSpPr>
          <p:cNvPr id="6" name="Fußzeilenplatzhalter 5">
            <a:extLst>
              <a:ext uri="{FF2B5EF4-FFF2-40B4-BE49-F238E27FC236}">
                <a16:creationId xmlns:a16="http://schemas.microsoft.com/office/drawing/2014/main" id="{94D1AA73-AE77-41E5-B4BA-746A1D63B484}"/>
              </a:ext>
            </a:extLst>
          </p:cNvPr>
          <p:cNvSpPr>
            <a:spLocks noGrp="1"/>
          </p:cNvSpPr>
          <p:nvPr>
            <p:ph type="ftr" sz="quarter" idx="11"/>
          </p:nvPr>
        </p:nvSpPr>
        <p:spPr/>
        <p:txBody>
          <a:bodyPr/>
          <a:lstStyle/>
          <a:p>
            <a:endParaRPr lang="nl-NL"/>
          </a:p>
        </p:txBody>
      </p:sp>
      <p:sp>
        <p:nvSpPr>
          <p:cNvPr id="7" name="Foliennummernplatzhalter 6">
            <a:extLst>
              <a:ext uri="{FF2B5EF4-FFF2-40B4-BE49-F238E27FC236}">
                <a16:creationId xmlns:a16="http://schemas.microsoft.com/office/drawing/2014/main" id="{66A2FBD4-F2D8-4FD2-89F5-C1BC726D7383}"/>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309080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CA629-5ED9-4F18-ACB4-FD1D6E465543}"/>
              </a:ext>
            </a:extLst>
          </p:cNvPr>
          <p:cNvSpPr>
            <a:spLocks noGrp="1"/>
          </p:cNvSpPr>
          <p:nvPr>
            <p:ph type="title"/>
          </p:nvPr>
        </p:nvSpPr>
        <p:spPr>
          <a:xfrm>
            <a:off x="839788" y="365125"/>
            <a:ext cx="10515600" cy="1325563"/>
          </a:xfrm>
        </p:spPr>
        <p:txBody>
          <a:bodyPr/>
          <a:lstStyle/>
          <a:p>
            <a:r>
              <a:rPr lang="de-DE"/>
              <a:t>Mastertitelformat bearbeiten</a:t>
            </a:r>
            <a:endParaRPr lang="nl-NL"/>
          </a:p>
        </p:txBody>
      </p:sp>
      <p:sp>
        <p:nvSpPr>
          <p:cNvPr id="3" name="Textplatzhalter 2">
            <a:extLst>
              <a:ext uri="{FF2B5EF4-FFF2-40B4-BE49-F238E27FC236}">
                <a16:creationId xmlns:a16="http://schemas.microsoft.com/office/drawing/2014/main" id="{811D46F7-8C06-49D4-A1EE-463F95CE3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9DF3E68-E992-4174-B187-E12AA3AFF4D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5" name="Textplatzhalter 4">
            <a:extLst>
              <a:ext uri="{FF2B5EF4-FFF2-40B4-BE49-F238E27FC236}">
                <a16:creationId xmlns:a16="http://schemas.microsoft.com/office/drawing/2014/main" id="{50ED856D-3C4D-4B60-BFFF-A0DF307E7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EA7863C-5518-4DAA-9102-3348076621B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7" name="Datumsplatzhalter 6">
            <a:extLst>
              <a:ext uri="{FF2B5EF4-FFF2-40B4-BE49-F238E27FC236}">
                <a16:creationId xmlns:a16="http://schemas.microsoft.com/office/drawing/2014/main" id="{E897305F-88BD-47BD-9184-8D49D6071B2B}"/>
              </a:ext>
            </a:extLst>
          </p:cNvPr>
          <p:cNvSpPr>
            <a:spLocks noGrp="1"/>
          </p:cNvSpPr>
          <p:nvPr>
            <p:ph type="dt" sz="half" idx="10"/>
          </p:nvPr>
        </p:nvSpPr>
        <p:spPr/>
        <p:txBody>
          <a:bodyPr/>
          <a:lstStyle/>
          <a:p>
            <a:fld id="{40401FFD-08CB-4989-9BC0-882BD59819AA}" type="datetime1">
              <a:rPr lang="nl-NL" smtClean="0"/>
              <a:t>1-12-2020</a:t>
            </a:fld>
            <a:endParaRPr lang="nl-NL"/>
          </a:p>
        </p:txBody>
      </p:sp>
      <p:sp>
        <p:nvSpPr>
          <p:cNvPr id="8" name="Fußzeilenplatzhalter 7">
            <a:extLst>
              <a:ext uri="{FF2B5EF4-FFF2-40B4-BE49-F238E27FC236}">
                <a16:creationId xmlns:a16="http://schemas.microsoft.com/office/drawing/2014/main" id="{187FF2D5-0D3B-4757-ADEB-D34C17FAB2B3}"/>
              </a:ext>
            </a:extLst>
          </p:cNvPr>
          <p:cNvSpPr>
            <a:spLocks noGrp="1"/>
          </p:cNvSpPr>
          <p:nvPr>
            <p:ph type="ftr" sz="quarter" idx="11"/>
          </p:nvPr>
        </p:nvSpPr>
        <p:spPr/>
        <p:txBody>
          <a:bodyPr/>
          <a:lstStyle/>
          <a:p>
            <a:endParaRPr lang="nl-NL"/>
          </a:p>
        </p:txBody>
      </p:sp>
      <p:sp>
        <p:nvSpPr>
          <p:cNvPr id="9" name="Foliennummernplatzhalter 8">
            <a:extLst>
              <a:ext uri="{FF2B5EF4-FFF2-40B4-BE49-F238E27FC236}">
                <a16:creationId xmlns:a16="http://schemas.microsoft.com/office/drawing/2014/main" id="{7712E6C8-3BDB-4FE5-85D6-08FBB06AAF13}"/>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240583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A6D4B-4163-4C36-9FC6-0C840E72BAFE}"/>
              </a:ext>
            </a:extLst>
          </p:cNvPr>
          <p:cNvSpPr>
            <a:spLocks noGrp="1"/>
          </p:cNvSpPr>
          <p:nvPr>
            <p:ph type="title"/>
          </p:nvPr>
        </p:nvSpPr>
        <p:spPr/>
        <p:txBody>
          <a:bodyPr/>
          <a:lstStyle/>
          <a:p>
            <a:r>
              <a:rPr lang="de-DE"/>
              <a:t>Mastertitelformat bearbeiten</a:t>
            </a:r>
            <a:endParaRPr lang="nl-NL"/>
          </a:p>
        </p:txBody>
      </p:sp>
      <p:sp>
        <p:nvSpPr>
          <p:cNvPr id="3" name="Datumsplatzhalter 2">
            <a:extLst>
              <a:ext uri="{FF2B5EF4-FFF2-40B4-BE49-F238E27FC236}">
                <a16:creationId xmlns:a16="http://schemas.microsoft.com/office/drawing/2014/main" id="{1A823946-51BB-41F0-B7B9-BB68CD11047F}"/>
              </a:ext>
            </a:extLst>
          </p:cNvPr>
          <p:cNvSpPr>
            <a:spLocks noGrp="1"/>
          </p:cNvSpPr>
          <p:nvPr>
            <p:ph type="dt" sz="half" idx="10"/>
          </p:nvPr>
        </p:nvSpPr>
        <p:spPr/>
        <p:txBody>
          <a:bodyPr/>
          <a:lstStyle/>
          <a:p>
            <a:fld id="{BDEB1A9E-F3A0-4692-8593-533ABB06C8D6}" type="datetime1">
              <a:rPr lang="nl-NL" smtClean="0"/>
              <a:t>1-12-2020</a:t>
            </a:fld>
            <a:endParaRPr lang="nl-NL"/>
          </a:p>
        </p:txBody>
      </p:sp>
      <p:sp>
        <p:nvSpPr>
          <p:cNvPr id="4" name="Fußzeilenplatzhalter 3">
            <a:extLst>
              <a:ext uri="{FF2B5EF4-FFF2-40B4-BE49-F238E27FC236}">
                <a16:creationId xmlns:a16="http://schemas.microsoft.com/office/drawing/2014/main" id="{978654E0-7E7E-4994-AEEB-822E3605FBD3}"/>
              </a:ext>
            </a:extLst>
          </p:cNvPr>
          <p:cNvSpPr>
            <a:spLocks noGrp="1"/>
          </p:cNvSpPr>
          <p:nvPr>
            <p:ph type="ftr" sz="quarter" idx="11"/>
          </p:nvPr>
        </p:nvSpPr>
        <p:spPr/>
        <p:txBody>
          <a:bodyPr/>
          <a:lstStyle/>
          <a:p>
            <a:endParaRPr lang="nl-NL"/>
          </a:p>
        </p:txBody>
      </p:sp>
      <p:sp>
        <p:nvSpPr>
          <p:cNvPr id="5" name="Foliennummernplatzhalter 4">
            <a:extLst>
              <a:ext uri="{FF2B5EF4-FFF2-40B4-BE49-F238E27FC236}">
                <a16:creationId xmlns:a16="http://schemas.microsoft.com/office/drawing/2014/main" id="{4768DF6C-0342-4864-9EF7-76A9A0E7761B}"/>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205675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E82624-61E8-4BFA-85FB-DB47E4EDE0FC}"/>
              </a:ext>
            </a:extLst>
          </p:cNvPr>
          <p:cNvSpPr>
            <a:spLocks noGrp="1"/>
          </p:cNvSpPr>
          <p:nvPr>
            <p:ph type="dt" sz="half" idx="10"/>
          </p:nvPr>
        </p:nvSpPr>
        <p:spPr/>
        <p:txBody>
          <a:bodyPr/>
          <a:lstStyle/>
          <a:p>
            <a:fld id="{91276AD9-31E0-47E0-A239-C5DBAEA35D93}" type="datetime1">
              <a:rPr lang="nl-NL" smtClean="0"/>
              <a:t>1-12-2020</a:t>
            </a:fld>
            <a:endParaRPr lang="nl-NL"/>
          </a:p>
        </p:txBody>
      </p:sp>
      <p:sp>
        <p:nvSpPr>
          <p:cNvPr id="3" name="Fußzeilenplatzhalter 2">
            <a:extLst>
              <a:ext uri="{FF2B5EF4-FFF2-40B4-BE49-F238E27FC236}">
                <a16:creationId xmlns:a16="http://schemas.microsoft.com/office/drawing/2014/main" id="{5119CC37-3DA2-4D6D-8DFD-F90066FA70E4}"/>
              </a:ext>
            </a:extLst>
          </p:cNvPr>
          <p:cNvSpPr>
            <a:spLocks noGrp="1"/>
          </p:cNvSpPr>
          <p:nvPr>
            <p:ph type="ftr" sz="quarter" idx="11"/>
          </p:nvPr>
        </p:nvSpPr>
        <p:spPr/>
        <p:txBody>
          <a:bodyPr/>
          <a:lstStyle/>
          <a:p>
            <a:endParaRPr lang="nl-NL"/>
          </a:p>
        </p:txBody>
      </p:sp>
      <p:sp>
        <p:nvSpPr>
          <p:cNvPr id="4" name="Foliennummernplatzhalter 3">
            <a:extLst>
              <a:ext uri="{FF2B5EF4-FFF2-40B4-BE49-F238E27FC236}">
                <a16:creationId xmlns:a16="http://schemas.microsoft.com/office/drawing/2014/main" id="{9E728A9F-AE3D-441F-A0CA-A96DA84D2764}"/>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76287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7F53C-3C92-47B6-9FB2-5C372C69C8D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nl-NL"/>
          </a:p>
        </p:txBody>
      </p:sp>
      <p:sp>
        <p:nvSpPr>
          <p:cNvPr id="3" name="Inhaltsplatzhalter 2">
            <a:extLst>
              <a:ext uri="{FF2B5EF4-FFF2-40B4-BE49-F238E27FC236}">
                <a16:creationId xmlns:a16="http://schemas.microsoft.com/office/drawing/2014/main" id="{E751FFE7-1C2F-4FCF-A159-6681684B7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Textplatzhalter 3">
            <a:extLst>
              <a:ext uri="{FF2B5EF4-FFF2-40B4-BE49-F238E27FC236}">
                <a16:creationId xmlns:a16="http://schemas.microsoft.com/office/drawing/2014/main" id="{0BD65200-01E3-4C16-B26C-B82246814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36BBCB-24D5-4B39-A502-2459545E9B18}"/>
              </a:ext>
            </a:extLst>
          </p:cNvPr>
          <p:cNvSpPr>
            <a:spLocks noGrp="1"/>
          </p:cNvSpPr>
          <p:nvPr>
            <p:ph type="dt" sz="half" idx="10"/>
          </p:nvPr>
        </p:nvSpPr>
        <p:spPr/>
        <p:txBody>
          <a:bodyPr/>
          <a:lstStyle/>
          <a:p>
            <a:fld id="{0B4E00A2-6001-4F2E-9E6A-18C6C132D5C9}" type="datetime1">
              <a:rPr lang="nl-NL" smtClean="0"/>
              <a:t>1-12-2020</a:t>
            </a:fld>
            <a:endParaRPr lang="nl-NL"/>
          </a:p>
        </p:txBody>
      </p:sp>
      <p:sp>
        <p:nvSpPr>
          <p:cNvPr id="6" name="Fußzeilenplatzhalter 5">
            <a:extLst>
              <a:ext uri="{FF2B5EF4-FFF2-40B4-BE49-F238E27FC236}">
                <a16:creationId xmlns:a16="http://schemas.microsoft.com/office/drawing/2014/main" id="{01AA9FB6-2648-4926-B52E-D69DC894E0A6}"/>
              </a:ext>
            </a:extLst>
          </p:cNvPr>
          <p:cNvSpPr>
            <a:spLocks noGrp="1"/>
          </p:cNvSpPr>
          <p:nvPr>
            <p:ph type="ftr" sz="quarter" idx="11"/>
          </p:nvPr>
        </p:nvSpPr>
        <p:spPr/>
        <p:txBody>
          <a:bodyPr/>
          <a:lstStyle/>
          <a:p>
            <a:endParaRPr lang="nl-NL"/>
          </a:p>
        </p:txBody>
      </p:sp>
      <p:sp>
        <p:nvSpPr>
          <p:cNvPr id="7" name="Foliennummernplatzhalter 6">
            <a:extLst>
              <a:ext uri="{FF2B5EF4-FFF2-40B4-BE49-F238E27FC236}">
                <a16:creationId xmlns:a16="http://schemas.microsoft.com/office/drawing/2014/main" id="{CF1EF66F-AA6E-4404-AD2A-E98390C6C3B7}"/>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23177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74FA8-31B3-4672-ABAD-657C461EBF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nl-NL"/>
          </a:p>
        </p:txBody>
      </p:sp>
      <p:sp>
        <p:nvSpPr>
          <p:cNvPr id="3" name="Bildplatzhalter 2">
            <a:extLst>
              <a:ext uri="{FF2B5EF4-FFF2-40B4-BE49-F238E27FC236}">
                <a16:creationId xmlns:a16="http://schemas.microsoft.com/office/drawing/2014/main" id="{0322F4C8-C359-4E51-890B-D9B26A90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platzhalter 3">
            <a:extLst>
              <a:ext uri="{FF2B5EF4-FFF2-40B4-BE49-F238E27FC236}">
                <a16:creationId xmlns:a16="http://schemas.microsoft.com/office/drawing/2014/main" id="{BDDC1E4D-66F2-4BEF-878A-C21C74D1C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D10D98-16C9-44B3-B740-C6B3F93E79F4}"/>
              </a:ext>
            </a:extLst>
          </p:cNvPr>
          <p:cNvSpPr>
            <a:spLocks noGrp="1"/>
          </p:cNvSpPr>
          <p:nvPr>
            <p:ph type="dt" sz="half" idx="10"/>
          </p:nvPr>
        </p:nvSpPr>
        <p:spPr/>
        <p:txBody>
          <a:bodyPr/>
          <a:lstStyle/>
          <a:p>
            <a:fld id="{1D1B9C47-D5AC-465B-813C-6DB41244C73A}" type="datetime1">
              <a:rPr lang="nl-NL" smtClean="0"/>
              <a:t>1-12-2020</a:t>
            </a:fld>
            <a:endParaRPr lang="nl-NL"/>
          </a:p>
        </p:txBody>
      </p:sp>
      <p:sp>
        <p:nvSpPr>
          <p:cNvPr id="6" name="Fußzeilenplatzhalter 5">
            <a:extLst>
              <a:ext uri="{FF2B5EF4-FFF2-40B4-BE49-F238E27FC236}">
                <a16:creationId xmlns:a16="http://schemas.microsoft.com/office/drawing/2014/main" id="{C6C5722F-025F-4F49-A8C4-EC102C757342}"/>
              </a:ext>
            </a:extLst>
          </p:cNvPr>
          <p:cNvSpPr>
            <a:spLocks noGrp="1"/>
          </p:cNvSpPr>
          <p:nvPr>
            <p:ph type="ftr" sz="quarter" idx="11"/>
          </p:nvPr>
        </p:nvSpPr>
        <p:spPr/>
        <p:txBody>
          <a:bodyPr/>
          <a:lstStyle/>
          <a:p>
            <a:endParaRPr lang="nl-NL"/>
          </a:p>
        </p:txBody>
      </p:sp>
      <p:sp>
        <p:nvSpPr>
          <p:cNvPr id="7" name="Foliennummernplatzhalter 6">
            <a:extLst>
              <a:ext uri="{FF2B5EF4-FFF2-40B4-BE49-F238E27FC236}">
                <a16:creationId xmlns:a16="http://schemas.microsoft.com/office/drawing/2014/main" id="{8C014C07-827E-4048-989C-9F2F85552A21}"/>
              </a:ext>
            </a:extLst>
          </p:cNvPr>
          <p:cNvSpPr>
            <a:spLocks noGrp="1"/>
          </p:cNvSpPr>
          <p:nvPr>
            <p:ph type="sldNum" sz="quarter" idx="12"/>
          </p:nvPr>
        </p:nvSpPr>
        <p:spPr/>
        <p:txBody>
          <a:bodyPr/>
          <a:lstStyle/>
          <a:p>
            <a:fld id="{2D17A7C7-6A75-45CE-BF6D-B0CCCAF669CF}" type="slidenum">
              <a:rPr lang="nl-NL" smtClean="0"/>
              <a:t>‹Nr.›</a:t>
            </a:fld>
            <a:endParaRPr lang="nl-NL"/>
          </a:p>
        </p:txBody>
      </p:sp>
    </p:spTree>
    <p:extLst>
      <p:ext uri="{BB962C8B-B14F-4D97-AF65-F5344CB8AC3E}">
        <p14:creationId xmlns:p14="http://schemas.microsoft.com/office/powerpoint/2010/main" val="139405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ED5D187-877D-409E-A8E2-7A9D57127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nl-NL"/>
          </a:p>
        </p:txBody>
      </p:sp>
      <p:sp>
        <p:nvSpPr>
          <p:cNvPr id="3" name="Textplatzhalter 2">
            <a:extLst>
              <a:ext uri="{FF2B5EF4-FFF2-40B4-BE49-F238E27FC236}">
                <a16:creationId xmlns:a16="http://schemas.microsoft.com/office/drawing/2014/main" id="{205F7BC4-3EE3-4A46-8357-AB2E7635C3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l-NL"/>
          </a:p>
        </p:txBody>
      </p:sp>
      <p:sp>
        <p:nvSpPr>
          <p:cNvPr id="4" name="Datumsplatzhalter 3">
            <a:extLst>
              <a:ext uri="{FF2B5EF4-FFF2-40B4-BE49-F238E27FC236}">
                <a16:creationId xmlns:a16="http://schemas.microsoft.com/office/drawing/2014/main" id="{7D5737E8-F928-44D2-A064-147309EE37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81E0F-69E0-4049-9260-E99D57D5EC82}" type="datetime1">
              <a:rPr lang="nl-NL" smtClean="0"/>
              <a:t>1-12-2020</a:t>
            </a:fld>
            <a:endParaRPr lang="nl-NL"/>
          </a:p>
        </p:txBody>
      </p:sp>
      <p:sp>
        <p:nvSpPr>
          <p:cNvPr id="5" name="Fußzeilenplatzhalter 4">
            <a:extLst>
              <a:ext uri="{FF2B5EF4-FFF2-40B4-BE49-F238E27FC236}">
                <a16:creationId xmlns:a16="http://schemas.microsoft.com/office/drawing/2014/main" id="{35691749-8FC9-4561-9F38-9F3D51952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Foliennummernplatzhalter 5">
            <a:extLst>
              <a:ext uri="{FF2B5EF4-FFF2-40B4-BE49-F238E27FC236}">
                <a16:creationId xmlns:a16="http://schemas.microsoft.com/office/drawing/2014/main" id="{EE15DA6A-F32F-4EA9-B234-7524B22B8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7A7C7-6A75-45CE-BF6D-B0CCCAF669CF}" type="slidenum">
              <a:rPr lang="nl-NL" smtClean="0"/>
              <a:t>‹Nr.›</a:t>
            </a:fld>
            <a:endParaRPr lang="nl-NL"/>
          </a:p>
        </p:txBody>
      </p:sp>
    </p:spTree>
    <p:extLst>
      <p:ext uri="{BB962C8B-B14F-4D97-AF65-F5344CB8AC3E}">
        <p14:creationId xmlns:p14="http://schemas.microsoft.com/office/powerpoint/2010/main" val="395548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298F8-7BF3-46CA-B464-812A91DA75D3}"/>
              </a:ext>
            </a:extLst>
          </p:cNvPr>
          <p:cNvSpPr>
            <a:spLocks noGrp="1"/>
          </p:cNvSpPr>
          <p:nvPr>
            <p:ph type="ctrTitle"/>
          </p:nvPr>
        </p:nvSpPr>
        <p:spPr>
          <a:xfrm>
            <a:off x="1524000" y="2365947"/>
            <a:ext cx="9144000" cy="2387600"/>
          </a:xfrm>
        </p:spPr>
        <p:txBody>
          <a:bodyPr/>
          <a:lstStyle/>
          <a:p>
            <a:r>
              <a:rPr lang="de-DE" dirty="0"/>
              <a:t>Composite-</a:t>
            </a:r>
            <a:r>
              <a:rPr lang="de-DE" dirty="0" err="1"/>
              <a:t>Based</a:t>
            </a:r>
            <a:r>
              <a:rPr lang="de-DE" dirty="0"/>
              <a:t> SEM</a:t>
            </a:r>
            <a:endParaRPr lang="nl-NL" dirty="0"/>
          </a:p>
        </p:txBody>
      </p:sp>
      <p:sp>
        <p:nvSpPr>
          <p:cNvPr id="3" name="Untertitel 2">
            <a:extLst>
              <a:ext uri="{FF2B5EF4-FFF2-40B4-BE49-F238E27FC236}">
                <a16:creationId xmlns:a16="http://schemas.microsoft.com/office/drawing/2014/main" id="{E435B823-CE77-4937-9013-490390682249}"/>
              </a:ext>
            </a:extLst>
          </p:cNvPr>
          <p:cNvSpPr>
            <a:spLocks noGrp="1"/>
          </p:cNvSpPr>
          <p:nvPr>
            <p:ph type="subTitle" idx="1"/>
          </p:nvPr>
        </p:nvSpPr>
        <p:spPr>
          <a:xfrm>
            <a:off x="1524000" y="4845622"/>
            <a:ext cx="9144000" cy="1655762"/>
          </a:xfrm>
        </p:spPr>
        <p:txBody>
          <a:bodyPr/>
          <a:lstStyle/>
          <a:p>
            <a:r>
              <a:rPr lang="de-DE" dirty="0"/>
              <a:t>Chapter 6: Global Model Assessment</a:t>
            </a:r>
            <a:endParaRPr lang="nl-NL" dirty="0"/>
          </a:p>
        </p:txBody>
      </p:sp>
      <p:pic>
        <p:nvPicPr>
          <p:cNvPr id="5" name="Grafik 4">
            <a:extLst>
              <a:ext uri="{FF2B5EF4-FFF2-40B4-BE49-F238E27FC236}">
                <a16:creationId xmlns:a16="http://schemas.microsoft.com/office/drawing/2014/main" id="{928E37D5-F307-4ED7-A19A-3F7E42DF5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586" y="292608"/>
            <a:ext cx="2052828" cy="29260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005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title"/>
          </p:nvPr>
        </p:nvSpPr>
        <p:spPr/>
        <p:txBody>
          <a:bodyPr/>
          <a:lstStyle/>
          <a:p>
            <a:r>
              <a:rPr lang="de-DE"/>
              <a:t>Theory Testing: Alternative Models</a:t>
            </a:r>
            <a:endParaRPr lang="en-US" dirty="0"/>
          </a:p>
        </p:txBody>
      </p:sp>
      <p:sp>
        <p:nvSpPr>
          <p:cNvPr id="3" name="Inhaltsplatzhalter 2">
            <a:extLst>
              <a:ext uri="{FF2B5EF4-FFF2-40B4-BE49-F238E27FC236}">
                <a16:creationId xmlns:a16="http://schemas.microsoft.com/office/drawing/2014/main" id="{820C6239-D41A-4A43-90B5-919ACDFCEB45}"/>
              </a:ext>
            </a:extLst>
          </p:cNvPr>
          <p:cNvSpPr>
            <a:spLocks noGrp="1"/>
          </p:cNvSpPr>
          <p:nvPr>
            <p:ph idx="1"/>
          </p:nvPr>
        </p:nvSpPr>
        <p:spPr/>
        <p:txBody>
          <a:bodyPr>
            <a:normAutofit/>
          </a:bodyPr>
          <a:lstStyle/>
          <a:p>
            <a:r>
              <a:rPr lang="en-US" dirty="0"/>
              <a:t>The researcher has specified several alternative models (or competing models) and, on the basis of an analysis of a single set of empirical data, one of the models should be selected.</a:t>
            </a:r>
          </a:p>
          <a:p>
            <a:endParaRPr lang="en-US" dirty="0"/>
          </a:p>
          <a:p>
            <a:endParaRPr lang="en-US" dirty="0"/>
          </a:p>
          <a:p>
            <a:endParaRPr lang="en-US" dirty="0"/>
          </a:p>
          <a:p>
            <a:endParaRPr lang="en-US" dirty="0"/>
          </a:p>
          <a:p>
            <a:endParaRPr lang="en-US" dirty="0"/>
          </a:p>
          <a:p>
            <a:r>
              <a:rPr lang="en-US" dirty="0"/>
              <a:t>Model 1 is supported if its fit is not significantly worse.</a:t>
            </a:r>
          </a:p>
          <a:p>
            <a:endParaRPr lang="nl-NL" dirty="0"/>
          </a:p>
        </p:txBody>
      </p:sp>
      <p:sp>
        <p:nvSpPr>
          <p:cNvPr id="23" name="Foliennummernplatzhalter 2">
            <a:extLst>
              <a:ext uri="{FF2B5EF4-FFF2-40B4-BE49-F238E27FC236}">
                <a16:creationId xmlns:a16="http://schemas.microsoft.com/office/drawing/2014/main" id="{7F2DA329-00F5-4705-9F71-20C08BC9C3A8}"/>
              </a:ext>
            </a:extLst>
          </p:cNvPr>
          <p:cNvSpPr>
            <a:spLocks noGrp="1"/>
          </p:cNvSpPr>
          <p:nvPr>
            <p:ph type="sldNum" sz="quarter" idx="12"/>
          </p:nvPr>
        </p:nvSpPr>
        <p:spPr/>
        <p:txBody>
          <a:bodyPr/>
          <a:lstStyle/>
          <a:p>
            <a:fld id="{2D17A7C7-6A75-45CE-BF6D-B0CCCAF669CF}" type="slidenum">
              <a:rPr lang="nl-NL" smtClean="0"/>
              <a:t>10</a:t>
            </a:fld>
            <a:endParaRPr lang="nl-NL" dirty="0"/>
          </a:p>
        </p:txBody>
      </p:sp>
      <p:grpSp>
        <p:nvGrpSpPr>
          <p:cNvPr id="4" name="Gruppieren 3">
            <a:extLst>
              <a:ext uri="{FF2B5EF4-FFF2-40B4-BE49-F238E27FC236}">
                <a16:creationId xmlns:a16="http://schemas.microsoft.com/office/drawing/2014/main" id="{0AEFB4D5-E804-42AD-843B-6E1F549BCF73}"/>
              </a:ext>
            </a:extLst>
          </p:cNvPr>
          <p:cNvGrpSpPr/>
          <p:nvPr/>
        </p:nvGrpSpPr>
        <p:grpSpPr>
          <a:xfrm>
            <a:off x="1896420" y="3209362"/>
            <a:ext cx="4044318" cy="2307216"/>
            <a:chOff x="1896420" y="3336362"/>
            <a:chExt cx="4044318" cy="2307216"/>
          </a:xfrm>
        </p:grpSpPr>
        <p:sp>
          <p:nvSpPr>
            <p:cNvPr id="28" name="Oval 6"/>
            <p:cNvSpPr>
              <a:spLocks noChangeArrowheads="1"/>
            </p:cNvSpPr>
            <p:nvPr/>
          </p:nvSpPr>
          <p:spPr bwMode="auto">
            <a:xfrm>
              <a:off x="4456150" y="4231127"/>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Behavior</a:t>
              </a:r>
            </a:p>
          </p:txBody>
        </p:sp>
        <p:sp>
          <p:nvSpPr>
            <p:cNvPr id="31" name="Oval 10"/>
            <p:cNvSpPr>
              <a:spLocks noChangeArrowheads="1"/>
            </p:cNvSpPr>
            <p:nvPr/>
          </p:nvSpPr>
          <p:spPr bwMode="auto">
            <a:xfrm>
              <a:off x="2672048" y="4231918"/>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Affect</a:t>
              </a:r>
            </a:p>
          </p:txBody>
        </p:sp>
        <p:sp>
          <p:nvSpPr>
            <p:cNvPr id="32" name="Oval 8"/>
            <p:cNvSpPr>
              <a:spLocks noChangeArrowheads="1"/>
            </p:cNvSpPr>
            <p:nvPr/>
          </p:nvSpPr>
          <p:spPr bwMode="auto">
            <a:xfrm>
              <a:off x="1898008" y="3474308"/>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Product</a:t>
              </a:r>
              <a:br>
                <a:rPr lang="da-DK" sz="1400" dirty="0">
                  <a:latin typeface="Arial" charset="0"/>
                </a:rPr>
              </a:br>
              <a:r>
                <a:rPr lang="da-DK" sz="1400" dirty="0">
                  <a:latin typeface="Arial" charset="0"/>
                </a:rPr>
                <a:t>attributes</a:t>
              </a:r>
            </a:p>
          </p:txBody>
        </p:sp>
        <p:sp>
          <p:nvSpPr>
            <p:cNvPr id="33" name="Oval 8"/>
            <p:cNvSpPr>
              <a:spLocks noChangeArrowheads="1"/>
            </p:cNvSpPr>
            <p:nvPr/>
          </p:nvSpPr>
          <p:spPr bwMode="auto">
            <a:xfrm>
              <a:off x="1896420" y="4989528"/>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Consumer</a:t>
              </a:r>
              <a:br>
                <a:rPr lang="da-DK" sz="1400" dirty="0">
                  <a:latin typeface="Arial" charset="0"/>
                </a:rPr>
              </a:br>
              <a:r>
                <a:rPr lang="da-DK" sz="1400" dirty="0">
                  <a:latin typeface="Arial" charset="0"/>
                </a:rPr>
                <a:t>characteristics</a:t>
              </a:r>
            </a:p>
          </p:txBody>
        </p:sp>
        <p:cxnSp>
          <p:nvCxnSpPr>
            <p:cNvPr id="34" name="Gerade Verbindung mit Pfeil 8"/>
            <p:cNvCxnSpPr>
              <a:stCxn id="32" idx="4"/>
              <a:endCxn id="31" idx="1"/>
            </p:cNvCxnSpPr>
            <p:nvPr/>
          </p:nvCxnSpPr>
          <p:spPr>
            <a:xfrm rot="16200000" flipH="1">
              <a:off x="2665211" y="4103450"/>
              <a:ext cx="199343" cy="24915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9"/>
            <p:cNvCxnSpPr>
              <a:stCxn id="33" idx="0"/>
              <a:endCxn id="31" idx="3"/>
            </p:cNvCxnSpPr>
            <p:nvPr/>
          </p:nvCxnSpPr>
          <p:spPr>
            <a:xfrm rot="5400000" flipH="1" flipV="1">
              <a:off x="2664417" y="4764484"/>
              <a:ext cx="199343" cy="25074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10"/>
            <p:cNvCxnSpPr>
              <a:stCxn id="31" idx="6"/>
              <a:endCxn id="28" idx="2"/>
            </p:cNvCxnSpPr>
            <p:nvPr/>
          </p:nvCxnSpPr>
          <p:spPr>
            <a:xfrm flipV="1">
              <a:off x="4156636" y="4558153"/>
              <a:ext cx="299514" cy="7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feld 28"/>
            <p:cNvSpPr txBox="1"/>
            <p:nvPr/>
          </p:nvSpPr>
          <p:spPr>
            <a:xfrm>
              <a:off x="3790681" y="3336362"/>
              <a:ext cx="1027845" cy="400110"/>
            </a:xfrm>
            <a:prstGeom prst="rect">
              <a:avLst/>
            </a:prstGeom>
            <a:noFill/>
          </p:spPr>
          <p:txBody>
            <a:bodyPr wrap="none" rtlCol="0">
              <a:spAutoFit/>
            </a:bodyPr>
            <a:lstStyle/>
            <a:p>
              <a:r>
                <a:rPr lang="de-DE" sz="2000" b="1" dirty="0">
                  <a:latin typeface="+mj-lt"/>
                </a:rPr>
                <a:t>Model 1</a:t>
              </a:r>
            </a:p>
          </p:txBody>
        </p:sp>
      </p:grpSp>
      <p:grpSp>
        <p:nvGrpSpPr>
          <p:cNvPr id="5" name="Gruppieren 4">
            <a:extLst>
              <a:ext uri="{FF2B5EF4-FFF2-40B4-BE49-F238E27FC236}">
                <a16:creationId xmlns:a16="http://schemas.microsoft.com/office/drawing/2014/main" id="{FAA7790F-F2D3-4611-AA39-1960448785D5}"/>
              </a:ext>
            </a:extLst>
          </p:cNvPr>
          <p:cNvGrpSpPr/>
          <p:nvPr/>
        </p:nvGrpSpPr>
        <p:grpSpPr>
          <a:xfrm>
            <a:off x="6530712" y="3220093"/>
            <a:ext cx="4044318" cy="2294337"/>
            <a:chOff x="6530712" y="3347093"/>
            <a:chExt cx="4044318" cy="2294337"/>
          </a:xfrm>
        </p:grpSpPr>
        <p:sp>
          <p:nvSpPr>
            <p:cNvPr id="37" name="Oval 6"/>
            <p:cNvSpPr>
              <a:spLocks noChangeArrowheads="1"/>
            </p:cNvSpPr>
            <p:nvPr/>
          </p:nvSpPr>
          <p:spPr bwMode="auto">
            <a:xfrm>
              <a:off x="9090442" y="4228979"/>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Behavior</a:t>
              </a:r>
            </a:p>
          </p:txBody>
        </p:sp>
        <p:sp>
          <p:nvSpPr>
            <p:cNvPr id="38" name="Oval 10"/>
            <p:cNvSpPr>
              <a:spLocks noChangeArrowheads="1"/>
            </p:cNvSpPr>
            <p:nvPr/>
          </p:nvSpPr>
          <p:spPr bwMode="auto">
            <a:xfrm>
              <a:off x="7306340" y="4229770"/>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Affect</a:t>
              </a:r>
            </a:p>
          </p:txBody>
        </p:sp>
        <p:sp>
          <p:nvSpPr>
            <p:cNvPr id="39" name="Oval 8"/>
            <p:cNvSpPr>
              <a:spLocks noChangeArrowheads="1"/>
            </p:cNvSpPr>
            <p:nvPr/>
          </p:nvSpPr>
          <p:spPr bwMode="auto">
            <a:xfrm>
              <a:off x="6532300" y="3472160"/>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Product</a:t>
              </a:r>
              <a:br>
                <a:rPr lang="da-DK" sz="1400" dirty="0">
                  <a:latin typeface="Arial" charset="0"/>
                </a:rPr>
              </a:br>
              <a:r>
                <a:rPr lang="da-DK" sz="1400" dirty="0">
                  <a:latin typeface="Arial" charset="0"/>
                </a:rPr>
                <a:t>attributes</a:t>
              </a:r>
            </a:p>
          </p:txBody>
        </p:sp>
        <p:sp>
          <p:nvSpPr>
            <p:cNvPr id="40" name="Oval 8"/>
            <p:cNvSpPr>
              <a:spLocks noChangeArrowheads="1"/>
            </p:cNvSpPr>
            <p:nvPr/>
          </p:nvSpPr>
          <p:spPr bwMode="auto">
            <a:xfrm>
              <a:off x="6530712" y="4987380"/>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Consumer</a:t>
              </a:r>
              <a:br>
                <a:rPr lang="da-DK" sz="1400" dirty="0">
                  <a:latin typeface="Arial" charset="0"/>
                </a:rPr>
              </a:br>
              <a:r>
                <a:rPr lang="da-DK" sz="1400" dirty="0">
                  <a:latin typeface="Arial" charset="0"/>
                </a:rPr>
                <a:t>characteristics</a:t>
              </a:r>
            </a:p>
          </p:txBody>
        </p:sp>
        <p:cxnSp>
          <p:nvCxnSpPr>
            <p:cNvPr id="41" name="Gerade Verbindung mit Pfeil 17"/>
            <p:cNvCxnSpPr>
              <a:stCxn id="39" idx="4"/>
              <a:endCxn id="38" idx="1"/>
            </p:cNvCxnSpPr>
            <p:nvPr/>
          </p:nvCxnSpPr>
          <p:spPr>
            <a:xfrm rot="16200000" flipH="1">
              <a:off x="7299503" y="4101302"/>
              <a:ext cx="199343" cy="24915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Gerade Verbindung mit Pfeil 18"/>
            <p:cNvCxnSpPr>
              <a:stCxn id="40" idx="0"/>
              <a:endCxn id="38" idx="3"/>
            </p:cNvCxnSpPr>
            <p:nvPr/>
          </p:nvCxnSpPr>
          <p:spPr>
            <a:xfrm rot="5400000" flipH="1" flipV="1">
              <a:off x="7298709" y="4762336"/>
              <a:ext cx="199343" cy="25074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Gerade Verbindung mit Pfeil 19"/>
            <p:cNvCxnSpPr>
              <a:stCxn id="38" idx="6"/>
              <a:endCxn id="37" idx="2"/>
            </p:cNvCxnSpPr>
            <p:nvPr/>
          </p:nvCxnSpPr>
          <p:spPr>
            <a:xfrm flipV="1">
              <a:off x="8790928" y="4556005"/>
              <a:ext cx="299514" cy="7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21"/>
            <p:cNvCxnSpPr>
              <a:stCxn id="40" idx="6"/>
              <a:endCxn id="37" idx="3"/>
            </p:cNvCxnSpPr>
            <p:nvPr/>
          </p:nvCxnSpPr>
          <p:spPr>
            <a:xfrm flipV="1">
              <a:off x="8015301" y="4787247"/>
              <a:ext cx="1292555" cy="52715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Gerade Verbindung mit Pfeil 25"/>
            <p:cNvCxnSpPr>
              <a:stCxn id="39" idx="6"/>
              <a:endCxn id="37" idx="1"/>
            </p:cNvCxnSpPr>
            <p:nvPr/>
          </p:nvCxnSpPr>
          <p:spPr>
            <a:xfrm>
              <a:off x="8016889" y="3799186"/>
              <a:ext cx="1290967" cy="52557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feld 29"/>
            <p:cNvSpPr txBox="1"/>
            <p:nvPr/>
          </p:nvSpPr>
          <p:spPr>
            <a:xfrm>
              <a:off x="8412094" y="3347093"/>
              <a:ext cx="1027845" cy="400110"/>
            </a:xfrm>
            <a:prstGeom prst="rect">
              <a:avLst/>
            </a:prstGeom>
            <a:noFill/>
          </p:spPr>
          <p:txBody>
            <a:bodyPr wrap="none" rtlCol="0">
              <a:spAutoFit/>
            </a:bodyPr>
            <a:lstStyle/>
            <a:p>
              <a:r>
                <a:rPr lang="de-DE" sz="2000" b="1" dirty="0">
                  <a:latin typeface="+mj-lt"/>
                </a:rPr>
                <a:t>Model 2</a:t>
              </a:r>
            </a:p>
          </p:txBody>
        </p:sp>
      </p:grpSp>
    </p:spTree>
    <p:extLst>
      <p:ext uri="{BB962C8B-B14F-4D97-AF65-F5344CB8AC3E}">
        <p14:creationId xmlns:p14="http://schemas.microsoft.com/office/powerpoint/2010/main" val="3283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title"/>
          </p:nvPr>
        </p:nvSpPr>
        <p:spPr/>
        <p:txBody>
          <a:bodyPr/>
          <a:lstStyle/>
          <a:p>
            <a:r>
              <a:rPr lang="de-DE"/>
              <a:t>Theory Testing: Model Generating</a:t>
            </a:r>
            <a:endParaRPr lang="en-US" dirty="0"/>
          </a:p>
        </p:txBody>
      </p:sp>
      <p:sp>
        <p:nvSpPr>
          <p:cNvPr id="3" name="Inhaltsplatzhalter 2">
            <a:extLst>
              <a:ext uri="{FF2B5EF4-FFF2-40B4-BE49-F238E27FC236}">
                <a16:creationId xmlns:a16="http://schemas.microsoft.com/office/drawing/2014/main" id="{C13DEA29-423C-43CE-A9BC-CC49D3232E02}"/>
              </a:ext>
            </a:extLst>
          </p:cNvPr>
          <p:cNvSpPr>
            <a:spLocks noGrp="1"/>
          </p:cNvSpPr>
          <p:nvPr>
            <p:ph idx="1"/>
          </p:nvPr>
        </p:nvSpPr>
        <p:spPr/>
        <p:txBody>
          <a:bodyPr>
            <a:normAutofit fontScale="92500" lnSpcReduction="20000"/>
          </a:bodyPr>
          <a:lstStyle/>
          <a:p>
            <a:pPr marL="0" indent="0">
              <a:buNone/>
            </a:pPr>
            <a:r>
              <a:rPr lang="en-US" dirty="0"/>
              <a:t>The researcher has specified a tentative initial model. If the initial model does not fit the given data, the model should be modified and tested again using the same data. Several models can be tested.</a:t>
            </a:r>
          </a:p>
          <a:p>
            <a:pPr marL="0" indent="0">
              <a:buNone/>
            </a:pPr>
            <a:r>
              <a:rPr lang="en-US" dirty="0"/>
              <a:t>Finding of a model that fits the </a:t>
            </a:r>
            <a:br>
              <a:rPr lang="en-US" dirty="0"/>
            </a:br>
            <a:r>
              <a:rPr lang="en-US" dirty="0"/>
              <a:t>data well from a statistical point </a:t>
            </a:r>
            <a:br>
              <a:rPr lang="en-US" dirty="0"/>
            </a:br>
            <a:r>
              <a:rPr lang="en-US" dirty="0"/>
              <a:t>of view and additionally every </a:t>
            </a:r>
            <a:br>
              <a:rPr lang="en-US" dirty="0"/>
            </a:br>
            <a:r>
              <a:rPr lang="en-US" dirty="0"/>
              <a:t>parameter of the model can be </a:t>
            </a:r>
            <a:br>
              <a:rPr lang="en-US" dirty="0"/>
            </a:br>
            <a:r>
              <a:rPr lang="en-US" dirty="0"/>
              <a:t>given a substantively meaningful </a:t>
            </a:r>
            <a:br>
              <a:rPr lang="en-US" dirty="0"/>
            </a:br>
            <a:r>
              <a:rPr lang="en-US" dirty="0"/>
              <a:t>interpretation.</a:t>
            </a:r>
          </a:p>
          <a:p>
            <a:pPr marL="0" indent="0">
              <a:buNone/>
            </a:pPr>
            <a:r>
              <a:rPr lang="en-US" dirty="0"/>
              <a:t>The re-specification of each model </a:t>
            </a:r>
            <a:br>
              <a:rPr lang="en-US" dirty="0"/>
            </a:br>
            <a:r>
              <a:rPr lang="en-US" dirty="0"/>
              <a:t>may be theory driven or data driven. </a:t>
            </a:r>
            <a:br>
              <a:rPr lang="en-US" dirty="0"/>
            </a:br>
            <a:r>
              <a:rPr lang="en-US" dirty="0"/>
              <a:t>Although a model may be tested in each round, the whole approach is model generating, rather than model testing. Depending on the circumstances, the chances to identify the true model can be quite small (MacCallum 1986).</a:t>
            </a:r>
          </a:p>
          <a:p>
            <a:pPr marL="0" indent="0">
              <a:buNone/>
            </a:pPr>
            <a:endParaRPr lang="en-US" dirty="0"/>
          </a:p>
          <a:p>
            <a:pPr marL="0" indent="0">
              <a:buNone/>
            </a:pPr>
            <a:endParaRPr lang="nl-NL" dirty="0"/>
          </a:p>
        </p:txBody>
      </p:sp>
      <p:sp>
        <p:nvSpPr>
          <p:cNvPr id="14" name="Foliennummernplatzhalter 2">
            <a:extLst>
              <a:ext uri="{FF2B5EF4-FFF2-40B4-BE49-F238E27FC236}">
                <a16:creationId xmlns:a16="http://schemas.microsoft.com/office/drawing/2014/main" id="{527E663B-9C3D-40BC-9E60-A3A0A13EF22F}"/>
              </a:ext>
            </a:extLst>
          </p:cNvPr>
          <p:cNvSpPr>
            <a:spLocks noGrp="1"/>
          </p:cNvSpPr>
          <p:nvPr>
            <p:ph type="sldNum" sz="quarter" idx="12"/>
          </p:nvPr>
        </p:nvSpPr>
        <p:spPr/>
        <p:txBody>
          <a:bodyPr/>
          <a:lstStyle/>
          <a:p>
            <a:fld id="{2D17A7C7-6A75-45CE-BF6D-B0CCCAF669CF}" type="slidenum">
              <a:rPr lang="nl-NL" smtClean="0"/>
              <a:t>11</a:t>
            </a:fld>
            <a:endParaRPr lang="nl-NL" dirty="0"/>
          </a:p>
        </p:txBody>
      </p:sp>
      <p:sp>
        <p:nvSpPr>
          <p:cNvPr id="23" name="Oval 6"/>
          <p:cNvSpPr>
            <a:spLocks noChangeArrowheads="1"/>
          </p:cNvSpPr>
          <p:nvPr/>
        </p:nvSpPr>
        <p:spPr bwMode="auto">
          <a:xfrm>
            <a:off x="9684153" y="3623109"/>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Behavior</a:t>
            </a:r>
          </a:p>
        </p:txBody>
      </p:sp>
      <p:sp>
        <p:nvSpPr>
          <p:cNvPr id="24" name="Oval 10"/>
          <p:cNvSpPr>
            <a:spLocks noChangeArrowheads="1"/>
          </p:cNvSpPr>
          <p:nvPr/>
        </p:nvSpPr>
        <p:spPr bwMode="auto">
          <a:xfrm>
            <a:off x="7900051" y="3623900"/>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Affect</a:t>
            </a:r>
          </a:p>
        </p:txBody>
      </p:sp>
      <p:sp>
        <p:nvSpPr>
          <p:cNvPr id="25" name="Oval 8"/>
          <p:cNvSpPr>
            <a:spLocks noChangeArrowheads="1"/>
          </p:cNvSpPr>
          <p:nvPr/>
        </p:nvSpPr>
        <p:spPr bwMode="auto">
          <a:xfrm>
            <a:off x="7126011" y="2866290"/>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Product</a:t>
            </a:r>
            <a:br>
              <a:rPr lang="da-DK" sz="1400" dirty="0">
                <a:latin typeface="Arial" charset="0"/>
              </a:rPr>
            </a:br>
            <a:r>
              <a:rPr lang="da-DK" sz="1400" dirty="0">
                <a:latin typeface="Arial" charset="0"/>
              </a:rPr>
              <a:t>attributes</a:t>
            </a:r>
          </a:p>
        </p:txBody>
      </p:sp>
      <p:sp>
        <p:nvSpPr>
          <p:cNvPr id="27" name="Oval 8"/>
          <p:cNvSpPr>
            <a:spLocks noChangeArrowheads="1"/>
          </p:cNvSpPr>
          <p:nvPr/>
        </p:nvSpPr>
        <p:spPr bwMode="auto">
          <a:xfrm>
            <a:off x="7124423" y="4381510"/>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Consumer</a:t>
            </a:r>
            <a:br>
              <a:rPr lang="da-DK" sz="1400" dirty="0">
                <a:latin typeface="Arial" charset="0"/>
              </a:rPr>
            </a:br>
            <a:r>
              <a:rPr lang="da-DK" sz="1400" dirty="0">
                <a:latin typeface="Arial" charset="0"/>
              </a:rPr>
              <a:t>characteristics</a:t>
            </a:r>
          </a:p>
        </p:txBody>
      </p:sp>
      <p:cxnSp>
        <p:nvCxnSpPr>
          <p:cNvPr id="28" name="Gerade Verbindung mit Pfeil 17"/>
          <p:cNvCxnSpPr>
            <a:stCxn id="25" idx="4"/>
            <a:endCxn id="24" idx="1"/>
          </p:cNvCxnSpPr>
          <p:nvPr/>
        </p:nvCxnSpPr>
        <p:spPr>
          <a:xfrm rot="16200000" flipH="1">
            <a:off x="7893214" y="3495432"/>
            <a:ext cx="199343" cy="249158"/>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18"/>
          <p:cNvCxnSpPr>
            <a:stCxn id="27" idx="0"/>
            <a:endCxn id="24" idx="3"/>
          </p:cNvCxnSpPr>
          <p:nvPr/>
        </p:nvCxnSpPr>
        <p:spPr>
          <a:xfrm rot="5400000" flipH="1" flipV="1">
            <a:off x="7892420" y="4156466"/>
            <a:ext cx="199343" cy="250746"/>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19"/>
          <p:cNvCxnSpPr>
            <a:stCxn id="24" idx="6"/>
            <a:endCxn id="23" idx="2"/>
          </p:cNvCxnSpPr>
          <p:nvPr/>
        </p:nvCxnSpPr>
        <p:spPr>
          <a:xfrm flipV="1">
            <a:off x="9384639" y="3950135"/>
            <a:ext cx="299514" cy="791"/>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21"/>
          <p:cNvCxnSpPr>
            <a:stCxn id="27" idx="6"/>
            <a:endCxn id="23" idx="3"/>
          </p:cNvCxnSpPr>
          <p:nvPr/>
        </p:nvCxnSpPr>
        <p:spPr>
          <a:xfrm flipV="1">
            <a:off x="8609012" y="4181377"/>
            <a:ext cx="1292555" cy="527159"/>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25"/>
          <p:cNvCxnSpPr>
            <a:stCxn id="25" idx="6"/>
            <a:endCxn id="23" idx="1"/>
          </p:cNvCxnSpPr>
          <p:nvPr/>
        </p:nvCxnSpPr>
        <p:spPr>
          <a:xfrm>
            <a:off x="8610600" y="3193316"/>
            <a:ext cx="1290967" cy="525577"/>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03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2122-1759-48F0-ADE0-A3D57B93B3CA}"/>
              </a:ext>
            </a:extLst>
          </p:cNvPr>
          <p:cNvSpPr>
            <a:spLocks noGrp="1"/>
          </p:cNvSpPr>
          <p:nvPr>
            <p:ph type="title"/>
          </p:nvPr>
        </p:nvSpPr>
        <p:spPr/>
        <p:txBody>
          <a:bodyPr/>
          <a:lstStyle/>
          <a:p>
            <a:r>
              <a:rPr lang="de-DE" dirty="0" err="1"/>
              <a:t>Bibliography</a:t>
            </a:r>
            <a:endParaRPr lang="nl-NL" dirty="0"/>
          </a:p>
        </p:txBody>
      </p:sp>
      <p:sp>
        <p:nvSpPr>
          <p:cNvPr id="3" name="Inhaltsplatzhalter 2">
            <a:extLst>
              <a:ext uri="{FF2B5EF4-FFF2-40B4-BE49-F238E27FC236}">
                <a16:creationId xmlns:a16="http://schemas.microsoft.com/office/drawing/2014/main" id="{C392EB44-9DCD-4834-B6A9-DE6323CC3739}"/>
              </a:ext>
            </a:extLst>
          </p:cNvPr>
          <p:cNvSpPr>
            <a:spLocks noGrp="1"/>
          </p:cNvSpPr>
          <p:nvPr>
            <p:ph idx="1"/>
          </p:nvPr>
        </p:nvSpPr>
        <p:spPr/>
        <p:txBody>
          <a:bodyPr>
            <a:normAutofit/>
          </a:bodyPr>
          <a:lstStyle/>
          <a:p>
            <a:pPr marL="358775" indent="-358775">
              <a:buNone/>
            </a:pPr>
            <a:r>
              <a:rPr lang="en-US" sz="1800" dirty="0"/>
              <a:t>Henseler, J. (2020). </a:t>
            </a:r>
            <a:r>
              <a:rPr lang="en-US" sz="1800" i="1" dirty="0"/>
              <a:t>Composite-Based Structural Equation Modeling: Analyzing Latent and Emergent Variables</a:t>
            </a:r>
            <a:r>
              <a:rPr lang="en-US" sz="1800" dirty="0"/>
              <a:t>, New York: Guilford Press.</a:t>
            </a:r>
          </a:p>
          <a:p>
            <a:pPr marL="358775" indent="-358775">
              <a:buNone/>
            </a:pPr>
            <a:r>
              <a:rPr lang="en-US" sz="1800" dirty="0"/>
              <a:t>MacCallum, R. (1986). Specification searches in covariance structure modeling. </a:t>
            </a:r>
            <a:r>
              <a:rPr lang="en-US" sz="1800" i="1" dirty="0"/>
              <a:t>Psychological Bulletin</a:t>
            </a:r>
            <a:r>
              <a:rPr lang="en-US" sz="1800" dirty="0"/>
              <a:t>, 100(1), 107–120.</a:t>
            </a:r>
          </a:p>
        </p:txBody>
      </p:sp>
      <p:sp>
        <p:nvSpPr>
          <p:cNvPr id="4" name="Foliennummernplatzhalter 3">
            <a:extLst>
              <a:ext uri="{FF2B5EF4-FFF2-40B4-BE49-F238E27FC236}">
                <a16:creationId xmlns:a16="http://schemas.microsoft.com/office/drawing/2014/main" id="{F085652C-04A0-4303-A190-D3A0B7748F61}"/>
              </a:ext>
            </a:extLst>
          </p:cNvPr>
          <p:cNvSpPr>
            <a:spLocks noGrp="1"/>
          </p:cNvSpPr>
          <p:nvPr>
            <p:ph type="sldNum" sz="quarter" idx="12"/>
          </p:nvPr>
        </p:nvSpPr>
        <p:spPr/>
        <p:txBody>
          <a:bodyPr/>
          <a:lstStyle/>
          <a:p>
            <a:fld id="{2D17A7C7-6A75-45CE-BF6D-B0CCCAF669CF}" type="slidenum">
              <a:rPr lang="nl-NL" smtClean="0"/>
              <a:t>12</a:t>
            </a:fld>
            <a:endParaRPr lang="nl-NL"/>
          </a:p>
        </p:txBody>
      </p:sp>
    </p:spTree>
    <p:extLst>
      <p:ext uri="{BB962C8B-B14F-4D97-AF65-F5344CB8AC3E}">
        <p14:creationId xmlns:p14="http://schemas.microsoft.com/office/powerpoint/2010/main" val="184019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18775-B9C2-4C4A-A1CD-C722538F800B}"/>
              </a:ext>
            </a:extLst>
          </p:cNvPr>
          <p:cNvSpPr>
            <a:spLocks noGrp="1"/>
          </p:cNvSpPr>
          <p:nvPr>
            <p:ph type="title"/>
          </p:nvPr>
        </p:nvSpPr>
        <p:spPr/>
        <p:txBody>
          <a:bodyPr/>
          <a:lstStyle/>
          <a:p>
            <a:r>
              <a:rPr lang="de-DE" dirty="0"/>
              <a:t>Topics</a:t>
            </a:r>
            <a:endParaRPr lang="nl-NL" dirty="0"/>
          </a:p>
        </p:txBody>
      </p:sp>
      <p:sp>
        <p:nvSpPr>
          <p:cNvPr id="3" name="Inhaltsplatzhalter 2">
            <a:extLst>
              <a:ext uri="{FF2B5EF4-FFF2-40B4-BE49-F238E27FC236}">
                <a16:creationId xmlns:a16="http://schemas.microsoft.com/office/drawing/2014/main" id="{299A8799-9B82-4C96-81EE-6A13E502B235}"/>
              </a:ext>
            </a:extLst>
          </p:cNvPr>
          <p:cNvSpPr>
            <a:spLocks noGrp="1"/>
          </p:cNvSpPr>
          <p:nvPr>
            <p:ph idx="1"/>
          </p:nvPr>
        </p:nvSpPr>
        <p:spPr/>
        <p:txBody>
          <a:bodyPr/>
          <a:lstStyle/>
          <a:p>
            <a:r>
              <a:rPr lang="en-US" dirty="0"/>
              <a:t>Estimating composite models</a:t>
            </a:r>
          </a:p>
          <a:p>
            <a:pPr lvl="1">
              <a:buFont typeface="Calibri" panose="020F0502020204030204" pitchFamily="34" charset="0"/>
              <a:buChar char="─"/>
            </a:pPr>
            <a:r>
              <a:rPr lang="en-US" dirty="0"/>
              <a:t>Sum Scores</a:t>
            </a:r>
          </a:p>
          <a:p>
            <a:pPr lvl="1">
              <a:buFont typeface="Calibri" panose="020F0502020204030204" pitchFamily="34" charset="0"/>
              <a:buChar char="─"/>
            </a:pPr>
            <a:r>
              <a:rPr lang="en-US" dirty="0"/>
              <a:t>Partial least squares path modeling (PLS)</a:t>
            </a:r>
          </a:p>
          <a:p>
            <a:pPr lvl="1">
              <a:buFont typeface="Calibri" panose="020F0502020204030204" pitchFamily="34" charset="0"/>
              <a:buChar char="─"/>
            </a:pPr>
            <a:r>
              <a:rPr lang="en-US" dirty="0"/>
              <a:t>Generalized canonical correlation analysis (GCCA)</a:t>
            </a:r>
          </a:p>
          <a:p>
            <a:pPr lvl="1">
              <a:buFont typeface="Calibri" panose="020F0502020204030204" pitchFamily="34" charset="0"/>
              <a:buChar char="─"/>
            </a:pPr>
            <a:r>
              <a:rPr lang="en-US" dirty="0"/>
              <a:t>Generalized structured component analysis (GSCA)</a:t>
            </a:r>
          </a:p>
          <a:p>
            <a:r>
              <a:rPr lang="en-US" dirty="0"/>
              <a:t>Modifications for factor models</a:t>
            </a:r>
          </a:p>
          <a:p>
            <a:pPr lvl="1">
              <a:buFont typeface="Calibri" panose="020F0502020204030204" pitchFamily="34" charset="0"/>
              <a:buChar char="─"/>
            </a:pPr>
            <a:r>
              <a:rPr lang="en-US" dirty="0"/>
              <a:t>Sum scores with correction for attenuation</a:t>
            </a:r>
          </a:p>
          <a:p>
            <a:pPr lvl="1">
              <a:buFont typeface="Calibri" panose="020F0502020204030204" pitchFamily="34" charset="0"/>
              <a:buChar char="─"/>
            </a:pPr>
            <a:r>
              <a:rPr lang="en-US" dirty="0"/>
              <a:t>Consistent PLS (</a:t>
            </a:r>
            <a:r>
              <a:rPr lang="en-US" dirty="0" err="1"/>
              <a:t>PLSc</a:t>
            </a:r>
            <a:r>
              <a:rPr lang="en-US" dirty="0"/>
              <a:t>)</a:t>
            </a:r>
          </a:p>
          <a:p>
            <a:r>
              <a:rPr lang="en-US" dirty="0"/>
              <a:t>Fitting functions</a:t>
            </a:r>
            <a:endParaRPr lang="nl-NL" dirty="0"/>
          </a:p>
        </p:txBody>
      </p:sp>
      <p:sp>
        <p:nvSpPr>
          <p:cNvPr id="4" name="Foliennummernplatzhalter 3">
            <a:extLst>
              <a:ext uri="{FF2B5EF4-FFF2-40B4-BE49-F238E27FC236}">
                <a16:creationId xmlns:a16="http://schemas.microsoft.com/office/drawing/2014/main" id="{068ADED1-EE41-49CD-BC98-DCEF5905672F}"/>
              </a:ext>
            </a:extLst>
          </p:cNvPr>
          <p:cNvSpPr>
            <a:spLocks noGrp="1"/>
          </p:cNvSpPr>
          <p:nvPr>
            <p:ph type="sldNum" sz="quarter" idx="12"/>
          </p:nvPr>
        </p:nvSpPr>
        <p:spPr/>
        <p:txBody>
          <a:bodyPr/>
          <a:lstStyle/>
          <a:p>
            <a:fld id="{2D17A7C7-6A75-45CE-BF6D-B0CCCAF669CF}" type="slidenum">
              <a:rPr lang="nl-NL" smtClean="0"/>
              <a:t>2</a:t>
            </a:fld>
            <a:endParaRPr lang="nl-NL"/>
          </a:p>
        </p:txBody>
      </p:sp>
    </p:spTree>
    <p:extLst>
      <p:ext uri="{BB962C8B-B14F-4D97-AF65-F5344CB8AC3E}">
        <p14:creationId xmlns:p14="http://schemas.microsoft.com/office/powerpoint/2010/main" val="313249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E2BD1-B6F9-4784-AB5B-DE2D03096FC6}"/>
              </a:ext>
            </a:extLst>
          </p:cNvPr>
          <p:cNvSpPr>
            <a:spLocks noGrp="1"/>
          </p:cNvSpPr>
          <p:nvPr>
            <p:ph type="title"/>
          </p:nvPr>
        </p:nvSpPr>
        <p:spPr/>
        <p:txBody>
          <a:bodyPr/>
          <a:lstStyle/>
          <a:p>
            <a:r>
              <a:rPr lang="de-DE" dirty="0" err="1"/>
              <a:t>Exposing</a:t>
            </a:r>
            <a:r>
              <a:rPr lang="de-DE" dirty="0"/>
              <a:t> a Model </a:t>
            </a:r>
            <a:r>
              <a:rPr lang="de-DE" dirty="0" err="1"/>
              <a:t>to</a:t>
            </a:r>
            <a:r>
              <a:rPr lang="de-DE" dirty="0"/>
              <a:t> Reality</a:t>
            </a:r>
            <a:endParaRPr lang="nl-NL" dirty="0"/>
          </a:p>
        </p:txBody>
      </p:sp>
      <p:sp>
        <p:nvSpPr>
          <p:cNvPr id="3" name="Foliennummernplatzhalter 2">
            <a:extLst>
              <a:ext uri="{FF2B5EF4-FFF2-40B4-BE49-F238E27FC236}">
                <a16:creationId xmlns:a16="http://schemas.microsoft.com/office/drawing/2014/main" id="{80CD9FB3-664B-4622-8DE4-F2C1AE41256B}"/>
              </a:ext>
            </a:extLst>
          </p:cNvPr>
          <p:cNvSpPr>
            <a:spLocks noGrp="1"/>
          </p:cNvSpPr>
          <p:nvPr>
            <p:ph type="sldNum" sz="quarter" idx="12"/>
          </p:nvPr>
        </p:nvSpPr>
        <p:spPr/>
        <p:txBody>
          <a:bodyPr/>
          <a:lstStyle/>
          <a:p>
            <a:fld id="{2D17A7C7-6A75-45CE-BF6D-B0CCCAF669CF}" type="slidenum">
              <a:rPr lang="nl-NL" smtClean="0"/>
              <a:t>3</a:t>
            </a:fld>
            <a:endParaRPr lang="nl-NL"/>
          </a:p>
        </p:txBody>
      </p:sp>
      <p:pic>
        <p:nvPicPr>
          <p:cNvPr id="4" name="Grafik 3">
            <a:extLst>
              <a:ext uri="{FF2B5EF4-FFF2-40B4-BE49-F238E27FC236}">
                <a16:creationId xmlns:a16="http://schemas.microsoft.com/office/drawing/2014/main" id="{01D4176C-7E6F-4851-9541-7BC10BFAC8EF}"/>
              </a:ext>
            </a:extLst>
          </p:cNvPr>
          <p:cNvPicPr>
            <a:picLocks noChangeAspect="1"/>
          </p:cNvPicPr>
          <p:nvPr/>
        </p:nvPicPr>
        <p:blipFill>
          <a:blip r:embed="rId2"/>
          <a:stretch>
            <a:fillRect/>
          </a:stretch>
        </p:blipFill>
        <p:spPr>
          <a:xfrm>
            <a:off x="2227492" y="1690688"/>
            <a:ext cx="7737016" cy="4796638"/>
          </a:xfrm>
          <a:prstGeom prst="rect">
            <a:avLst/>
          </a:prstGeom>
        </p:spPr>
      </p:pic>
    </p:spTree>
    <p:extLst>
      <p:ext uri="{BB962C8B-B14F-4D97-AF65-F5344CB8AC3E}">
        <p14:creationId xmlns:p14="http://schemas.microsoft.com/office/powerpoint/2010/main" val="37657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29C38-F0BB-4645-87C5-65172421CA9E}"/>
              </a:ext>
            </a:extLst>
          </p:cNvPr>
          <p:cNvSpPr>
            <a:spLocks noGrp="1"/>
          </p:cNvSpPr>
          <p:nvPr>
            <p:ph type="title"/>
          </p:nvPr>
        </p:nvSpPr>
        <p:spPr/>
        <p:txBody>
          <a:bodyPr/>
          <a:lstStyle/>
          <a:p>
            <a:r>
              <a:rPr lang="nl-NL" dirty="0"/>
              <a:t>Empirical Variance-Covariance Matrix of Observed Variables</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DCEA7ADA-6372-4E74-8093-90B92D5207E1}"/>
                  </a:ext>
                </a:extLst>
              </p:cNvPr>
              <p:cNvSpPr>
                <a:spLocks noGrp="1"/>
              </p:cNvSpPr>
              <p:nvPr>
                <p:ph idx="1"/>
              </p:nvPr>
            </p:nvSpPr>
            <p:spPr/>
            <p:txBody>
              <a:bodyPr/>
              <a:lstStyle/>
              <a:p>
                <a:r>
                  <a:rPr lang="de-DE" dirty="0"/>
                  <a:t>The </a:t>
                </a:r>
                <a:r>
                  <a:rPr lang="de-DE" dirty="0" err="1"/>
                  <a:t>population</a:t>
                </a:r>
                <a:r>
                  <a:rPr lang="de-DE" dirty="0"/>
                  <a:t> </a:t>
                </a:r>
                <a:r>
                  <a:rPr lang="de-DE" dirty="0" err="1"/>
                  <a:t>variance-covariance</a:t>
                </a:r>
                <a:r>
                  <a:rPr lang="de-DE" dirty="0"/>
                  <a:t> </a:t>
                </a:r>
                <a:r>
                  <a:rPr lang="de-DE" dirty="0" err="1"/>
                  <a:t>matrix</a:t>
                </a:r>
                <a:r>
                  <a:rPr lang="de-DE" dirty="0"/>
                  <a:t> of </a:t>
                </a:r>
                <a:r>
                  <a:rPr lang="de-DE" dirty="0" err="1"/>
                  <a:t>observed</a:t>
                </a:r>
                <a:r>
                  <a:rPr lang="de-DE" dirty="0"/>
                  <a:t> variables </a:t>
                </a:r>
                <a14:m>
                  <m:oMath xmlns:m="http://schemas.openxmlformats.org/officeDocument/2006/math">
                    <m:r>
                      <a:rPr lang="el-GR" b="1" i="0" smtClean="0">
                        <a:latin typeface="Cambria Math" panose="02040503050406030204" pitchFamily="18" charset="0"/>
                        <a:ea typeface="Cambria Math" panose="02040503050406030204" pitchFamily="18" charset="0"/>
                      </a:rPr>
                      <m:t>𝚺</m:t>
                    </m:r>
                  </m:oMath>
                </a14:m>
                <a:r>
                  <a:rPr lang="de-DE" dirty="0"/>
                  <a:t> </a:t>
                </a:r>
                <a:r>
                  <a:rPr lang="de-DE" dirty="0" err="1"/>
                  <a:t>is</a:t>
                </a:r>
                <a:r>
                  <a:rPr lang="de-DE" dirty="0"/>
                  <a:t> </a:t>
                </a:r>
                <a:r>
                  <a:rPr lang="de-DE" dirty="0" err="1"/>
                  <a:t>typically</a:t>
                </a:r>
                <a:r>
                  <a:rPr lang="de-DE" dirty="0"/>
                  <a:t> not </a:t>
                </a:r>
                <a:r>
                  <a:rPr lang="de-DE" dirty="0" err="1"/>
                  <a:t>available</a:t>
                </a:r>
                <a:r>
                  <a:rPr lang="de-DE" dirty="0"/>
                  <a:t>.</a:t>
                </a:r>
              </a:p>
              <a:p>
                <a:r>
                  <a:rPr lang="de-DE" dirty="0" err="1"/>
                  <a:t>Instead</a:t>
                </a:r>
                <a:r>
                  <a:rPr lang="de-DE" dirty="0"/>
                  <a:t>, </a:t>
                </a:r>
                <a:r>
                  <a:rPr lang="de-DE" dirty="0" err="1"/>
                  <a:t>we</a:t>
                </a:r>
                <a:r>
                  <a:rPr lang="de-DE" dirty="0"/>
                  <a:t> </a:t>
                </a:r>
                <a:r>
                  <a:rPr lang="de-DE" dirty="0" err="1"/>
                  <a:t>need</a:t>
                </a:r>
                <a:r>
                  <a:rPr lang="de-DE" dirty="0"/>
                  <a:t> </a:t>
                </a:r>
                <a:r>
                  <a:rPr lang="de-DE" dirty="0" err="1"/>
                  <a:t>to</a:t>
                </a:r>
                <a:r>
                  <a:rPr lang="de-DE" dirty="0"/>
                  <a:t> </a:t>
                </a:r>
                <a:r>
                  <a:rPr lang="de-DE" dirty="0" err="1"/>
                  <a:t>rely</a:t>
                </a:r>
                <a:r>
                  <a:rPr lang="de-DE" dirty="0"/>
                  <a:t> on </a:t>
                </a:r>
                <a:r>
                  <a:rPr lang="de-DE" dirty="0" err="1"/>
                  <a:t>the</a:t>
                </a:r>
                <a:r>
                  <a:rPr lang="de-DE" dirty="0"/>
                  <a:t> </a:t>
                </a:r>
                <a:r>
                  <a:rPr lang="de-DE" dirty="0" err="1"/>
                  <a:t>empirical</a:t>
                </a:r>
                <a:r>
                  <a:rPr lang="de-DE" dirty="0"/>
                  <a:t> </a:t>
                </a:r>
                <a:r>
                  <a:rPr lang="de-DE" dirty="0" err="1"/>
                  <a:t>variance-covariance</a:t>
                </a:r>
                <a:r>
                  <a:rPr lang="de-DE" dirty="0"/>
                  <a:t> </a:t>
                </a:r>
                <a:r>
                  <a:rPr lang="de-DE" dirty="0" err="1"/>
                  <a:t>matrix</a:t>
                </a:r>
                <a:r>
                  <a:rPr lang="de-DE" dirty="0"/>
                  <a:t> of </a:t>
                </a:r>
                <a:r>
                  <a:rPr lang="de-DE" dirty="0" err="1"/>
                  <a:t>observed</a:t>
                </a:r>
                <a:r>
                  <a:rPr lang="de-DE" dirty="0"/>
                  <a:t> variables, </a:t>
                </a:r>
                <a14:m>
                  <m:oMath xmlns:m="http://schemas.openxmlformats.org/officeDocument/2006/math">
                    <m:r>
                      <a:rPr lang="de-DE" b="1" i="1" smtClean="0">
                        <a:latin typeface="Cambria Math" panose="02040503050406030204" pitchFamily="18" charset="0"/>
                        <a:ea typeface="Cambria Math" panose="02040503050406030204" pitchFamily="18" charset="0"/>
                      </a:rPr>
                      <m:t>𝑺</m:t>
                    </m:r>
                  </m:oMath>
                </a14:m>
                <a:r>
                  <a:rPr lang="de-DE" dirty="0"/>
                  <a:t>.</a:t>
                </a:r>
              </a:p>
              <a:p>
                <a:endParaRPr lang="nl-NL" dirty="0"/>
              </a:p>
            </p:txBody>
          </p:sp>
        </mc:Choice>
        <mc:Fallback>
          <p:sp>
            <p:nvSpPr>
              <p:cNvPr id="3" name="Inhaltsplatzhalter 2">
                <a:extLst>
                  <a:ext uri="{FF2B5EF4-FFF2-40B4-BE49-F238E27FC236}">
                    <a16:creationId xmlns:a16="http://schemas.microsoft.com/office/drawing/2014/main" id="{DCEA7ADA-6372-4E74-8093-90B92D5207E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nl-NL">
                    <a:noFill/>
                  </a:rPr>
                  <a:t> </a:t>
                </a:r>
              </a:p>
            </p:txBody>
          </p:sp>
        </mc:Fallback>
      </mc:AlternateContent>
      <p:sp>
        <p:nvSpPr>
          <p:cNvPr id="4" name="Foliennummernplatzhalter 3">
            <a:extLst>
              <a:ext uri="{FF2B5EF4-FFF2-40B4-BE49-F238E27FC236}">
                <a16:creationId xmlns:a16="http://schemas.microsoft.com/office/drawing/2014/main" id="{0865A8F4-5006-4DD7-B067-D8295CE2822F}"/>
              </a:ext>
            </a:extLst>
          </p:cNvPr>
          <p:cNvSpPr>
            <a:spLocks noGrp="1"/>
          </p:cNvSpPr>
          <p:nvPr>
            <p:ph type="sldNum" sz="quarter" idx="12"/>
          </p:nvPr>
        </p:nvSpPr>
        <p:spPr/>
        <p:txBody>
          <a:bodyPr/>
          <a:lstStyle/>
          <a:p>
            <a:fld id="{2D17A7C7-6A75-45CE-BF6D-B0CCCAF669CF}" type="slidenum">
              <a:rPr lang="nl-NL" smtClean="0"/>
              <a:t>4</a:t>
            </a:fld>
            <a:endParaRPr lang="nl-NL"/>
          </a:p>
        </p:txBody>
      </p:sp>
    </p:spTree>
    <p:extLst>
      <p:ext uri="{BB962C8B-B14F-4D97-AF65-F5344CB8AC3E}">
        <p14:creationId xmlns:p14="http://schemas.microsoft.com/office/powerpoint/2010/main" val="81100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B0795-E605-4228-B80D-D0F5FB2821AF}"/>
              </a:ext>
            </a:extLst>
          </p:cNvPr>
          <p:cNvSpPr>
            <a:spLocks noGrp="1"/>
          </p:cNvSpPr>
          <p:nvPr>
            <p:ph type="title"/>
          </p:nvPr>
        </p:nvSpPr>
        <p:spPr/>
        <p:txBody>
          <a:bodyPr/>
          <a:lstStyle/>
          <a:p>
            <a:r>
              <a:rPr lang="nl-NL" dirty="0"/>
              <a:t>Model-Implied Variance-Covariance Matrix of Observed Variables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6017FF2-8CD6-44E7-A534-767A60FFE9BC}"/>
                  </a:ext>
                </a:extLst>
              </p:cNvPr>
              <p:cNvSpPr>
                <a:spLocks noGrp="1"/>
              </p:cNvSpPr>
              <p:nvPr>
                <p:ph idx="1"/>
              </p:nvPr>
            </p:nvSpPr>
            <p:spPr>
              <a:xfrm>
                <a:off x="838200" y="2317115"/>
                <a:ext cx="10759440" cy="4039235"/>
              </a:xfrm>
            </p:spPr>
            <p:txBody>
              <a:bodyPr>
                <a:normAutofit fontScale="92500" lnSpcReduction="10000"/>
              </a:bodyPr>
              <a:lstStyle/>
              <a:p>
                <a:endParaRPr lang="de-DE" dirty="0"/>
              </a:p>
              <a:p>
                <a:pPr marL="0" indent="0">
                  <a:buNone/>
                </a:pPr>
                <a:endParaRPr lang="de-DE" b="1"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l-GR" b="1" i="1" smtClean="0">
                        <a:latin typeface="Cambria Math" panose="02040503050406030204" pitchFamily="18" charset="0"/>
                        <a:ea typeface="Cambria Math" panose="02040503050406030204" pitchFamily="18" charset="0"/>
                      </a:rPr>
                      <m:t>𝚺</m:t>
                    </m:r>
                    <m:d>
                      <m:dPr>
                        <m:ctrlPr>
                          <a:rPr lang="el-GR" b="1"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𝜃</m:t>
                        </m:r>
                      </m:e>
                    </m:d>
                    <m:r>
                      <a:rPr lang="el-GR" b="1" i="1" smtClean="0">
                        <a:latin typeface="Cambria Math" panose="02040503050406030204" pitchFamily="18" charset="0"/>
                        <a:ea typeface="Cambria Math" panose="02040503050406030204" pitchFamily="18" charset="0"/>
                      </a:rPr>
                      <m:t> </m:t>
                    </m:r>
                  </m:oMath>
                </a14:m>
                <a:r>
                  <a:rPr lang="de-DE" dirty="0"/>
                  <a:t>:	model-</a:t>
                </a:r>
                <a:r>
                  <a:rPr lang="de-DE" dirty="0" err="1"/>
                  <a:t>implied</a:t>
                </a:r>
                <a:r>
                  <a:rPr lang="de-DE" dirty="0"/>
                  <a:t> </a:t>
                </a:r>
                <a:r>
                  <a:rPr lang="de-DE" dirty="0" err="1"/>
                  <a:t>variance-covariance</a:t>
                </a:r>
                <a:r>
                  <a:rPr lang="de-DE" dirty="0"/>
                  <a:t> </a:t>
                </a:r>
                <a:r>
                  <a:rPr lang="de-DE" dirty="0" err="1"/>
                  <a:t>matrix</a:t>
                </a:r>
                <a:r>
                  <a:rPr lang="de-DE" dirty="0"/>
                  <a:t> of </a:t>
                </a:r>
                <a:r>
                  <a:rPr lang="de-DE" dirty="0" err="1"/>
                  <a:t>observed</a:t>
                </a:r>
                <a:r>
                  <a:rPr lang="de-DE" dirty="0"/>
                  <a:t> variables</a:t>
                </a:r>
              </a:p>
              <a:p>
                <a:pPr marL="0" indent="0">
                  <a:buNone/>
                </a:pPr>
                <a14:m>
                  <m:oMath xmlns:m="http://schemas.openxmlformats.org/officeDocument/2006/math">
                    <m:r>
                      <a:rPr lang="de-DE" b="1" i="1">
                        <a:latin typeface="Cambria Math" panose="02040503050406030204" pitchFamily="18" charset="0"/>
                        <a:ea typeface="Cambria Math" panose="02040503050406030204" pitchFamily="18" charset="0"/>
                      </a:rPr>
                      <m:t>𝑰</m:t>
                    </m:r>
                    <m:r>
                      <a:rPr lang="el-GR" b="1" i="1">
                        <a:latin typeface="Cambria Math" panose="02040503050406030204" pitchFamily="18" charset="0"/>
                        <a:ea typeface="Cambria Math" panose="02040503050406030204" pitchFamily="18" charset="0"/>
                      </a:rPr>
                      <m:t> </m:t>
                    </m:r>
                  </m:oMath>
                </a14:m>
                <a:r>
                  <a:rPr lang="de-DE" dirty="0"/>
                  <a:t>:	</a:t>
                </a:r>
                <a:r>
                  <a:rPr lang="de-DE" dirty="0" err="1"/>
                  <a:t>identity</a:t>
                </a:r>
                <a:r>
                  <a:rPr lang="de-DE" dirty="0"/>
                  <a:t> </a:t>
                </a:r>
                <a:r>
                  <a:rPr lang="de-DE" dirty="0" err="1"/>
                  <a:t>matrix</a:t>
                </a:r>
                <a:endParaRPr lang="de-DE" dirty="0"/>
              </a:p>
              <a:p>
                <a:pPr marL="0" indent="0">
                  <a:buNone/>
                </a:pPr>
                <a14:m>
                  <m:oMath xmlns:m="http://schemas.openxmlformats.org/officeDocument/2006/math">
                    <m:r>
                      <a:rPr lang="el-GR" b="1">
                        <a:latin typeface="Cambria Math" panose="02040503050406030204" pitchFamily="18" charset="0"/>
                        <a:ea typeface="Cambria Math" panose="02040503050406030204" pitchFamily="18" charset="0"/>
                      </a:rPr>
                      <m:t>𝚲</m:t>
                    </m:r>
                    <m:r>
                      <a:rPr lang="el-GR" b="1" i="1">
                        <a:latin typeface="Cambria Math" panose="02040503050406030204" pitchFamily="18" charset="0"/>
                        <a:ea typeface="Cambria Math" panose="02040503050406030204" pitchFamily="18" charset="0"/>
                      </a:rPr>
                      <m:t> </m:t>
                    </m:r>
                  </m:oMath>
                </a14:m>
                <a:r>
                  <a:rPr lang="de-DE" dirty="0"/>
                  <a:t>:	</a:t>
                </a:r>
                <a:r>
                  <a:rPr lang="de-DE" dirty="0" err="1"/>
                  <a:t>matrix</a:t>
                </a:r>
                <a:r>
                  <a:rPr lang="de-DE" dirty="0"/>
                  <a:t> of </a:t>
                </a:r>
                <a:r>
                  <a:rPr lang="de-DE" dirty="0" err="1"/>
                  <a:t>loadings</a:t>
                </a:r>
                <a:endParaRPr lang="de-DE" dirty="0"/>
              </a:p>
              <a:p>
                <a:pPr marL="0" indent="0">
                  <a:buNone/>
                </a:pPr>
                <a14:m>
                  <m:oMath xmlns:m="http://schemas.openxmlformats.org/officeDocument/2006/math">
                    <m:r>
                      <a:rPr lang="de-DE" b="1" i="1" smtClean="0">
                        <a:latin typeface="Cambria Math" panose="02040503050406030204" pitchFamily="18" charset="0"/>
                        <a:ea typeface="Cambria Math" panose="02040503050406030204" pitchFamily="18" charset="0"/>
                      </a:rPr>
                      <m:t>𝑩</m:t>
                    </m:r>
                    <m:r>
                      <a:rPr lang="el-GR" b="1" i="1" smtClean="0">
                        <a:latin typeface="Cambria Math" panose="02040503050406030204" pitchFamily="18" charset="0"/>
                        <a:ea typeface="Cambria Math" panose="02040503050406030204" pitchFamily="18" charset="0"/>
                      </a:rPr>
                      <m:t> </m:t>
                    </m:r>
                  </m:oMath>
                </a14:m>
                <a:r>
                  <a:rPr lang="de-DE" dirty="0"/>
                  <a:t>:	</a:t>
                </a:r>
                <a:r>
                  <a:rPr lang="de-DE" dirty="0" err="1"/>
                  <a:t>matrix</a:t>
                </a:r>
                <a:r>
                  <a:rPr lang="de-DE" dirty="0"/>
                  <a:t> of </a:t>
                </a:r>
                <a:r>
                  <a:rPr lang="de-DE" dirty="0" err="1"/>
                  <a:t>path</a:t>
                </a:r>
                <a:r>
                  <a:rPr lang="de-DE" dirty="0"/>
                  <a:t> </a:t>
                </a:r>
                <a:r>
                  <a:rPr lang="de-DE" dirty="0" err="1"/>
                  <a:t>coefficients</a:t>
                </a:r>
                <a:endParaRPr lang="de-DE" dirty="0"/>
              </a:p>
              <a:p>
                <a:pPr marL="0" indent="0">
                  <a:buNone/>
                </a:pPr>
                <a14:m>
                  <m:oMath xmlns:m="http://schemas.openxmlformats.org/officeDocument/2006/math">
                    <m:r>
                      <a:rPr lang="de-DE" b="1" i="1" smtClean="0">
                        <a:latin typeface="Cambria Math" panose="02040503050406030204" pitchFamily="18" charset="0"/>
                        <a:ea typeface="Cambria Math" panose="02040503050406030204" pitchFamily="18" charset="0"/>
                      </a:rPr>
                      <m:t>𝚿</m:t>
                    </m:r>
                    <m:r>
                      <a:rPr lang="el-GR" b="1" i="1">
                        <a:latin typeface="Cambria Math" panose="02040503050406030204" pitchFamily="18" charset="0"/>
                        <a:ea typeface="Cambria Math" panose="02040503050406030204" pitchFamily="18" charset="0"/>
                      </a:rPr>
                      <m:t> </m:t>
                    </m:r>
                  </m:oMath>
                </a14:m>
                <a:r>
                  <a:rPr lang="de-DE" dirty="0"/>
                  <a:t>:	</a:t>
                </a:r>
                <a:r>
                  <a:rPr lang="en-US" dirty="0"/>
                  <a:t>variance-covariance matrix of disturbance terms/exogenous constructs</a:t>
                </a:r>
                <a:endParaRPr lang="de-DE" dirty="0"/>
              </a:p>
              <a:p>
                <a:pPr marL="0" indent="0">
                  <a:buNone/>
                </a:pPr>
                <a14:m>
                  <m:oMath xmlns:m="http://schemas.openxmlformats.org/officeDocument/2006/math">
                    <m:sSub>
                      <m:sSubPr>
                        <m:ctrlPr>
                          <a:rPr lang="de-DE" b="1" i="1">
                            <a:latin typeface="Cambria Math" panose="02040503050406030204" pitchFamily="18" charset="0"/>
                            <a:ea typeface="Cambria Math" panose="02040503050406030204" pitchFamily="18" charset="0"/>
                          </a:rPr>
                        </m:ctrlPr>
                      </m:sSubPr>
                      <m:e>
                        <m:r>
                          <a:rPr lang="el-GR" b="1">
                            <a:latin typeface="Cambria Math" panose="02040503050406030204" pitchFamily="18" charset="0"/>
                            <a:ea typeface="Cambria Math" panose="02040503050406030204" pitchFamily="18" charset="0"/>
                          </a:rPr>
                          <m:t>𝚯</m:t>
                        </m:r>
                      </m:e>
                      <m:sub>
                        <m:r>
                          <a:rPr lang="de-DE" b="1">
                            <a:latin typeface="Cambria Math" panose="02040503050406030204" pitchFamily="18" charset="0"/>
                            <a:ea typeface="Cambria Math" panose="02040503050406030204" pitchFamily="18" charset="0"/>
                          </a:rPr>
                          <m:t>𝛆</m:t>
                        </m:r>
                      </m:sub>
                    </m:sSub>
                  </m:oMath>
                </a14:m>
                <a:r>
                  <a:rPr lang="de-DE" dirty="0"/>
                  <a:t>:	</a:t>
                </a:r>
                <a:r>
                  <a:rPr lang="en-US" dirty="0"/>
                  <a:t>variance-covariance matrix of measurement errors</a:t>
                </a:r>
                <a:endParaRPr lang="de-DE" dirty="0"/>
              </a:p>
              <a:p>
                <a:pPr marL="0" indent="0">
                  <a:buNone/>
                </a:pPr>
                <a14:m>
                  <m:oMath xmlns:m="http://schemas.openxmlformats.org/officeDocument/2006/math">
                    <m:r>
                      <m:rPr>
                        <m:sty m:val="p"/>
                      </m:rPr>
                      <a:rPr lang="nl-NL" i="0" smtClean="0">
                        <a:latin typeface="Cambria Math" panose="02040503050406030204" pitchFamily="18" charset="0"/>
                        <a:ea typeface="Cambria Math" panose="02040503050406030204" pitchFamily="18" charset="0"/>
                      </a:rPr>
                      <m:t>θ</m:t>
                    </m:r>
                  </m:oMath>
                </a14:m>
                <a:r>
                  <a:rPr lang="nl-NL" dirty="0"/>
                  <a:t>:	set of model parameters, i.e., </a:t>
                </a:r>
                <a14:m>
                  <m:oMath xmlns:m="http://schemas.openxmlformats.org/officeDocument/2006/math">
                    <m:d>
                      <m:dPr>
                        <m:begChr m:val="{"/>
                        <m:endChr m:val="}"/>
                        <m:ctrlPr>
                          <a:rPr lang="nl-NL" i="1" smtClean="0">
                            <a:latin typeface="Cambria Math" panose="02040503050406030204" pitchFamily="18" charset="0"/>
                          </a:rPr>
                        </m:ctrlPr>
                      </m:dPr>
                      <m:e>
                        <m:r>
                          <a:rPr lang="el-GR" b="1" i="0" smtClean="0">
                            <a:latin typeface="Cambria Math" panose="02040503050406030204" pitchFamily="18" charset="0"/>
                            <a:ea typeface="Cambria Math" panose="02040503050406030204" pitchFamily="18" charset="0"/>
                          </a:rPr>
                          <m:t>𝚲</m:t>
                        </m:r>
                        <m:r>
                          <a:rPr lang="de-DE" b="1" i="0" smtClean="0">
                            <a:latin typeface="Cambria Math" panose="02040503050406030204" pitchFamily="18" charset="0"/>
                            <a:ea typeface="Cambria Math" panose="02040503050406030204" pitchFamily="18" charset="0"/>
                          </a:rPr>
                          <m:t>, </m:t>
                        </m:r>
                        <m:r>
                          <a:rPr lang="de-DE" b="1" i="1" smtClean="0">
                            <a:latin typeface="Cambria Math" panose="02040503050406030204" pitchFamily="18" charset="0"/>
                            <a:ea typeface="Cambria Math" panose="02040503050406030204" pitchFamily="18" charset="0"/>
                          </a:rPr>
                          <m:t>𝑩</m:t>
                        </m:r>
                        <m:r>
                          <a:rPr lang="de-DE" b="1" i="0" smtClean="0">
                            <a:latin typeface="Cambria Math" panose="02040503050406030204" pitchFamily="18" charset="0"/>
                            <a:ea typeface="Cambria Math" panose="02040503050406030204" pitchFamily="18" charset="0"/>
                          </a:rPr>
                          <m:t>, </m:t>
                        </m:r>
                        <m:r>
                          <a:rPr lang="el-GR" b="1" i="0" smtClean="0">
                            <a:latin typeface="Cambria Math" panose="02040503050406030204" pitchFamily="18" charset="0"/>
                            <a:ea typeface="Cambria Math" panose="02040503050406030204" pitchFamily="18" charset="0"/>
                          </a:rPr>
                          <m:t>𝚿</m:t>
                        </m:r>
                        <m:r>
                          <a:rPr lang="de-DE" b="1" i="0" smtClean="0">
                            <a:latin typeface="Cambria Math" panose="02040503050406030204" pitchFamily="18" charset="0"/>
                            <a:ea typeface="Cambria Math" panose="02040503050406030204" pitchFamily="18" charset="0"/>
                          </a:rPr>
                          <m:t>, </m:t>
                        </m:r>
                        <m:sSub>
                          <m:sSubPr>
                            <m:ctrlPr>
                              <a:rPr lang="de-DE" b="1" i="1" smtClean="0">
                                <a:latin typeface="Cambria Math" panose="02040503050406030204" pitchFamily="18" charset="0"/>
                                <a:ea typeface="Cambria Math" panose="02040503050406030204" pitchFamily="18" charset="0"/>
                              </a:rPr>
                            </m:ctrlPr>
                          </m:sSubPr>
                          <m:e>
                            <m:r>
                              <a:rPr lang="el-GR" b="1" i="0" smtClean="0">
                                <a:latin typeface="Cambria Math" panose="02040503050406030204" pitchFamily="18" charset="0"/>
                                <a:ea typeface="Cambria Math" panose="02040503050406030204" pitchFamily="18" charset="0"/>
                              </a:rPr>
                              <m:t>𝚯</m:t>
                            </m:r>
                          </m:e>
                          <m:sub>
                            <m:r>
                              <a:rPr lang="de-DE" b="1" i="0" smtClean="0">
                                <a:latin typeface="Cambria Math" panose="02040503050406030204" pitchFamily="18" charset="0"/>
                                <a:ea typeface="Cambria Math" panose="02040503050406030204" pitchFamily="18" charset="0"/>
                              </a:rPr>
                              <m:t>𝛆</m:t>
                            </m:r>
                          </m:sub>
                        </m:sSub>
                      </m:e>
                    </m:d>
                  </m:oMath>
                </a14:m>
                <a:endParaRPr lang="nl-NL" dirty="0"/>
              </a:p>
            </p:txBody>
          </p:sp>
        </mc:Choice>
        <mc:Fallback xmlns="">
          <p:sp>
            <p:nvSpPr>
              <p:cNvPr id="3" name="Inhaltsplatzhalter 2">
                <a:extLst>
                  <a:ext uri="{FF2B5EF4-FFF2-40B4-BE49-F238E27FC236}">
                    <a16:creationId xmlns:a16="http://schemas.microsoft.com/office/drawing/2014/main" id="{96017FF2-8CD6-44E7-A534-767A60FFE9BC}"/>
                  </a:ext>
                </a:extLst>
              </p:cNvPr>
              <p:cNvSpPr>
                <a:spLocks noGrp="1" noRot="1" noChangeAspect="1" noMove="1" noResize="1" noEditPoints="1" noAdjustHandles="1" noChangeArrowheads="1" noChangeShapeType="1" noTextEdit="1"/>
              </p:cNvSpPr>
              <p:nvPr>
                <p:ph idx="1"/>
              </p:nvPr>
            </p:nvSpPr>
            <p:spPr>
              <a:xfrm>
                <a:off x="838200" y="2317115"/>
                <a:ext cx="10759440" cy="4039235"/>
              </a:xfrm>
              <a:blipFill>
                <a:blip r:embed="rId2"/>
                <a:stretch>
                  <a:fillRect b="-2262"/>
                </a:stretch>
              </a:blipFill>
            </p:spPr>
            <p:txBody>
              <a:bodyPr/>
              <a:lstStyle/>
              <a:p>
                <a:r>
                  <a:rPr lang="nl-NL">
                    <a:noFill/>
                  </a:rPr>
                  <a:t> </a:t>
                </a:r>
              </a:p>
            </p:txBody>
          </p:sp>
        </mc:Fallback>
      </mc:AlternateContent>
      <p:sp>
        <p:nvSpPr>
          <p:cNvPr id="4" name="Foliennummernplatzhalter 3">
            <a:extLst>
              <a:ext uri="{FF2B5EF4-FFF2-40B4-BE49-F238E27FC236}">
                <a16:creationId xmlns:a16="http://schemas.microsoft.com/office/drawing/2014/main" id="{C79E5CF0-C1E4-44EC-AB82-0141B7DF7586}"/>
              </a:ext>
            </a:extLst>
          </p:cNvPr>
          <p:cNvSpPr>
            <a:spLocks noGrp="1"/>
          </p:cNvSpPr>
          <p:nvPr>
            <p:ph type="sldNum" sz="quarter" idx="12"/>
          </p:nvPr>
        </p:nvSpPr>
        <p:spPr/>
        <p:txBody>
          <a:bodyPr/>
          <a:lstStyle/>
          <a:p>
            <a:fld id="{2D17A7C7-6A75-45CE-BF6D-B0CCCAF669CF}" type="slidenum">
              <a:rPr lang="nl-NL" smtClean="0"/>
              <a:t>5</a:t>
            </a:fld>
            <a:endParaRPr lang="nl-NL"/>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E4870353-8BE8-4B7A-85F3-CB4ED1B5F377}"/>
                  </a:ext>
                </a:extLst>
              </p:cNvPr>
              <p:cNvSpPr txBox="1"/>
              <p:nvPr/>
            </p:nvSpPr>
            <p:spPr>
              <a:xfrm>
                <a:off x="1741170" y="2124190"/>
                <a:ext cx="8709660" cy="658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3600" b="1" i="1" smtClean="0">
                          <a:latin typeface="Cambria Math" panose="02040503050406030204" pitchFamily="18" charset="0"/>
                          <a:ea typeface="Cambria Math" panose="02040503050406030204" pitchFamily="18" charset="0"/>
                        </a:rPr>
                        <m:t>𝚺</m:t>
                      </m:r>
                      <m:d>
                        <m:dPr>
                          <m:ctrlPr>
                            <a:rPr lang="el-GR" sz="3600" b="1" i="1">
                              <a:latin typeface="Cambria Math" panose="02040503050406030204" pitchFamily="18" charset="0"/>
                              <a:ea typeface="Cambria Math" panose="02040503050406030204" pitchFamily="18" charset="0"/>
                            </a:rPr>
                          </m:ctrlPr>
                        </m:dPr>
                        <m:e>
                          <m:r>
                            <a:rPr lang="el-GR" sz="3600" i="1">
                              <a:latin typeface="Cambria Math" panose="02040503050406030204" pitchFamily="18" charset="0"/>
                              <a:ea typeface="Cambria Math" panose="02040503050406030204" pitchFamily="18" charset="0"/>
                            </a:rPr>
                            <m:t>𝜃</m:t>
                          </m:r>
                        </m:e>
                      </m:d>
                      <m:r>
                        <a:rPr lang="de-DE" sz="3600" b="1" i="0" smtClean="0">
                          <a:latin typeface="Cambria Math" panose="02040503050406030204" pitchFamily="18" charset="0"/>
                          <a:ea typeface="Cambria Math" panose="02040503050406030204" pitchFamily="18" charset="0"/>
                        </a:rPr>
                        <m:t>=</m:t>
                      </m:r>
                      <m:r>
                        <a:rPr lang="el-GR" sz="3600" b="1" i="0" smtClean="0">
                          <a:latin typeface="Cambria Math" panose="02040503050406030204" pitchFamily="18" charset="0"/>
                          <a:ea typeface="Cambria Math" panose="02040503050406030204" pitchFamily="18" charset="0"/>
                        </a:rPr>
                        <m:t>𝚲</m:t>
                      </m:r>
                      <m:sSup>
                        <m:sSupPr>
                          <m:ctrlPr>
                            <a:rPr lang="el-GR" sz="3600" b="1" i="1" smtClean="0">
                              <a:latin typeface="Cambria Math" panose="02040503050406030204" pitchFamily="18" charset="0"/>
                              <a:ea typeface="Cambria Math" panose="02040503050406030204" pitchFamily="18" charset="0"/>
                            </a:rPr>
                          </m:ctrlPr>
                        </m:sSupPr>
                        <m:e>
                          <m:d>
                            <m:dPr>
                              <m:ctrlPr>
                                <a:rPr lang="el-GR" sz="3600" b="1" i="1" smtClean="0">
                                  <a:latin typeface="Cambria Math" panose="02040503050406030204" pitchFamily="18" charset="0"/>
                                  <a:ea typeface="Cambria Math" panose="02040503050406030204" pitchFamily="18" charset="0"/>
                                </a:rPr>
                              </m:ctrlPr>
                            </m:dPr>
                            <m:e>
                              <m:r>
                                <a:rPr lang="de-DE" sz="3600" b="1" i="1" smtClean="0">
                                  <a:latin typeface="Cambria Math" panose="02040503050406030204" pitchFamily="18" charset="0"/>
                                  <a:ea typeface="Cambria Math" panose="02040503050406030204" pitchFamily="18" charset="0"/>
                                </a:rPr>
                                <m:t>𝑰</m:t>
                              </m:r>
                              <m:r>
                                <a:rPr lang="de-DE" sz="3600" b="1" i="1" smtClean="0">
                                  <a:latin typeface="Cambria Math" panose="02040503050406030204" pitchFamily="18" charset="0"/>
                                  <a:ea typeface="Cambria Math" panose="02040503050406030204" pitchFamily="18" charset="0"/>
                                </a:rPr>
                                <m:t>−</m:t>
                              </m:r>
                              <m:r>
                                <a:rPr lang="de-DE" sz="3600" b="1" i="1" smtClean="0">
                                  <a:latin typeface="Cambria Math" panose="02040503050406030204" pitchFamily="18" charset="0"/>
                                  <a:ea typeface="Cambria Math" panose="02040503050406030204" pitchFamily="18" charset="0"/>
                                </a:rPr>
                                <m:t>𝑩</m:t>
                              </m:r>
                            </m:e>
                          </m:d>
                        </m:e>
                        <m:sup>
                          <m:r>
                            <a:rPr lang="de-DE" sz="3600" b="1" i="1" smtClean="0">
                              <a:latin typeface="Cambria Math" panose="02040503050406030204" pitchFamily="18" charset="0"/>
                              <a:ea typeface="Cambria Math" panose="02040503050406030204" pitchFamily="18" charset="0"/>
                            </a:rPr>
                            <m:t>−</m:t>
                          </m:r>
                          <m:r>
                            <a:rPr lang="de-DE" sz="3600" b="1" i="1" smtClean="0">
                              <a:latin typeface="Cambria Math" panose="02040503050406030204" pitchFamily="18" charset="0"/>
                              <a:ea typeface="Cambria Math" panose="02040503050406030204" pitchFamily="18" charset="0"/>
                            </a:rPr>
                            <m:t>𝟏</m:t>
                          </m:r>
                        </m:sup>
                      </m:sSup>
                      <m:r>
                        <a:rPr lang="de-DE" sz="3600" b="1" i="0" smtClean="0">
                          <a:latin typeface="Cambria Math" panose="02040503050406030204" pitchFamily="18" charset="0"/>
                          <a:ea typeface="Cambria Math" panose="02040503050406030204" pitchFamily="18" charset="0"/>
                        </a:rPr>
                        <m:t> </m:t>
                      </m:r>
                      <m:r>
                        <a:rPr lang="el-GR" sz="3600" b="1" i="0" smtClean="0">
                          <a:latin typeface="Cambria Math" panose="02040503050406030204" pitchFamily="18" charset="0"/>
                          <a:ea typeface="Cambria Math" panose="02040503050406030204" pitchFamily="18" charset="0"/>
                        </a:rPr>
                        <m:t>𝚿</m:t>
                      </m:r>
                      <m:sSup>
                        <m:sSupPr>
                          <m:ctrlPr>
                            <a:rPr lang="el-GR" sz="3600" b="1" i="1">
                              <a:latin typeface="Cambria Math" panose="02040503050406030204" pitchFamily="18" charset="0"/>
                              <a:ea typeface="Cambria Math" panose="02040503050406030204" pitchFamily="18" charset="0"/>
                            </a:rPr>
                          </m:ctrlPr>
                        </m:sSupPr>
                        <m:e>
                          <m:d>
                            <m:dPr>
                              <m:ctrlPr>
                                <a:rPr lang="el-GR" sz="3600" b="1" i="1">
                                  <a:latin typeface="Cambria Math" panose="02040503050406030204" pitchFamily="18" charset="0"/>
                                  <a:ea typeface="Cambria Math" panose="02040503050406030204" pitchFamily="18" charset="0"/>
                                </a:rPr>
                              </m:ctrlPr>
                            </m:dPr>
                            <m:e>
                              <m:r>
                                <a:rPr lang="de-DE" sz="3600" b="1" i="1">
                                  <a:latin typeface="Cambria Math" panose="02040503050406030204" pitchFamily="18" charset="0"/>
                                  <a:ea typeface="Cambria Math" panose="02040503050406030204" pitchFamily="18" charset="0"/>
                                </a:rPr>
                                <m:t>𝑰</m:t>
                              </m:r>
                              <m:r>
                                <a:rPr lang="de-DE" sz="3600" b="1" i="1">
                                  <a:latin typeface="Cambria Math" panose="02040503050406030204" pitchFamily="18" charset="0"/>
                                  <a:ea typeface="Cambria Math" panose="02040503050406030204" pitchFamily="18" charset="0"/>
                                </a:rPr>
                                <m:t>−</m:t>
                              </m:r>
                              <m:r>
                                <a:rPr lang="de-DE" sz="3600" b="1" i="1">
                                  <a:latin typeface="Cambria Math" panose="02040503050406030204" pitchFamily="18" charset="0"/>
                                  <a:ea typeface="Cambria Math" panose="02040503050406030204" pitchFamily="18" charset="0"/>
                                </a:rPr>
                                <m:t>𝑩</m:t>
                              </m:r>
                              <m:r>
                                <a:rPr lang="de-DE" sz="3600" b="1" i="1" smtClean="0">
                                  <a:latin typeface="Cambria Math" panose="02040503050406030204" pitchFamily="18" charset="0"/>
                                  <a:ea typeface="Cambria Math" panose="02040503050406030204" pitchFamily="18" charset="0"/>
                                </a:rPr>
                                <m:t>′</m:t>
                              </m:r>
                            </m:e>
                          </m:d>
                        </m:e>
                        <m:sup>
                          <m:r>
                            <a:rPr lang="de-DE" sz="3600" b="1" i="1">
                              <a:latin typeface="Cambria Math" panose="02040503050406030204" pitchFamily="18" charset="0"/>
                              <a:ea typeface="Cambria Math" panose="02040503050406030204" pitchFamily="18" charset="0"/>
                            </a:rPr>
                            <m:t>−</m:t>
                          </m:r>
                          <m:r>
                            <a:rPr lang="de-DE" sz="3600" b="1" i="1">
                              <a:latin typeface="Cambria Math" panose="02040503050406030204" pitchFamily="18" charset="0"/>
                              <a:ea typeface="Cambria Math" panose="02040503050406030204" pitchFamily="18" charset="0"/>
                            </a:rPr>
                            <m:t>𝟏</m:t>
                          </m:r>
                        </m:sup>
                      </m:sSup>
                      <m:sSup>
                        <m:sSupPr>
                          <m:ctrlPr>
                            <a:rPr lang="de-DE" sz="3600" b="1" i="1" smtClean="0">
                              <a:latin typeface="Cambria Math" panose="02040503050406030204" pitchFamily="18" charset="0"/>
                              <a:ea typeface="Cambria Math" panose="02040503050406030204" pitchFamily="18" charset="0"/>
                            </a:rPr>
                          </m:ctrlPr>
                        </m:sSupPr>
                        <m:e>
                          <m:r>
                            <a:rPr lang="el-GR" sz="3600" b="1">
                              <a:latin typeface="Cambria Math" panose="02040503050406030204" pitchFamily="18" charset="0"/>
                              <a:ea typeface="Cambria Math" panose="02040503050406030204" pitchFamily="18" charset="0"/>
                            </a:rPr>
                            <m:t>𝚲</m:t>
                          </m:r>
                        </m:e>
                        <m:sup>
                          <m:r>
                            <a:rPr lang="de-DE" sz="3600" b="1" i="1" smtClean="0">
                              <a:latin typeface="Cambria Math" panose="02040503050406030204" pitchFamily="18" charset="0"/>
                              <a:ea typeface="Cambria Math" panose="02040503050406030204" pitchFamily="18" charset="0"/>
                            </a:rPr>
                            <m:t>′</m:t>
                          </m:r>
                        </m:sup>
                      </m:sSup>
                      <m:r>
                        <a:rPr lang="de-DE" sz="3600" b="1" i="1" smtClean="0">
                          <a:latin typeface="Cambria Math" panose="02040503050406030204" pitchFamily="18" charset="0"/>
                          <a:ea typeface="Cambria Math" panose="02040503050406030204" pitchFamily="18" charset="0"/>
                        </a:rPr>
                        <m:t>+</m:t>
                      </m:r>
                      <m:sSub>
                        <m:sSubPr>
                          <m:ctrlPr>
                            <a:rPr lang="de-DE" sz="3600" b="1" i="1" smtClean="0">
                              <a:latin typeface="Cambria Math" panose="02040503050406030204" pitchFamily="18" charset="0"/>
                              <a:ea typeface="Cambria Math" panose="02040503050406030204" pitchFamily="18" charset="0"/>
                            </a:rPr>
                          </m:ctrlPr>
                        </m:sSubPr>
                        <m:e>
                          <m:r>
                            <a:rPr lang="el-GR" sz="3600" b="1" i="0" smtClean="0">
                              <a:latin typeface="Cambria Math" panose="02040503050406030204" pitchFamily="18" charset="0"/>
                              <a:ea typeface="Cambria Math" panose="02040503050406030204" pitchFamily="18" charset="0"/>
                            </a:rPr>
                            <m:t>𝚯</m:t>
                          </m:r>
                        </m:e>
                        <m:sub>
                          <m:r>
                            <a:rPr lang="de-DE" sz="3600" b="1" i="0" smtClean="0">
                              <a:latin typeface="Cambria Math" panose="02040503050406030204" pitchFamily="18" charset="0"/>
                              <a:ea typeface="Cambria Math" panose="02040503050406030204" pitchFamily="18" charset="0"/>
                            </a:rPr>
                            <m:t>𝛆</m:t>
                          </m:r>
                        </m:sub>
                      </m:sSub>
                    </m:oMath>
                  </m:oMathPara>
                </a14:m>
                <a:endParaRPr lang="nl-NL" sz="2000" dirty="0"/>
              </a:p>
            </p:txBody>
          </p:sp>
        </mc:Choice>
        <mc:Fallback xmlns="">
          <p:sp>
            <p:nvSpPr>
              <p:cNvPr id="5" name="Textfeld 4">
                <a:extLst>
                  <a:ext uri="{FF2B5EF4-FFF2-40B4-BE49-F238E27FC236}">
                    <a16:creationId xmlns:a16="http://schemas.microsoft.com/office/drawing/2014/main" id="{E4870353-8BE8-4B7A-85F3-CB4ED1B5F377}"/>
                  </a:ext>
                </a:extLst>
              </p:cNvPr>
              <p:cNvSpPr txBox="1">
                <a:spLocks noRot="1" noChangeAspect="1" noMove="1" noResize="1" noEditPoints="1" noAdjustHandles="1" noChangeArrowheads="1" noChangeShapeType="1" noTextEdit="1"/>
              </p:cNvSpPr>
              <p:nvPr/>
            </p:nvSpPr>
            <p:spPr>
              <a:xfrm>
                <a:off x="1741170" y="2124190"/>
                <a:ext cx="8709660" cy="658898"/>
              </a:xfrm>
              <a:prstGeom prst="rect">
                <a:avLst/>
              </a:prstGeom>
              <a:blipFill>
                <a:blip r:embed="rId3"/>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37058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A64F7-A5D0-4036-B39C-E0F069C88AAA}"/>
              </a:ext>
            </a:extLst>
          </p:cNvPr>
          <p:cNvSpPr>
            <a:spLocks noGrp="1"/>
          </p:cNvSpPr>
          <p:nvPr>
            <p:ph type="title"/>
          </p:nvPr>
        </p:nvSpPr>
        <p:spPr/>
        <p:txBody>
          <a:bodyPr/>
          <a:lstStyle/>
          <a:p>
            <a:r>
              <a:rPr lang="de-DE" dirty="0"/>
              <a:t>The Bollen–Stine Bootstrap: HI95 and HI99</a:t>
            </a:r>
            <a:endParaRPr lang="nl-NL" dirty="0"/>
          </a:p>
        </p:txBody>
      </p:sp>
      <p:sp>
        <p:nvSpPr>
          <p:cNvPr id="3" name="Foliennummernplatzhalter 2">
            <a:extLst>
              <a:ext uri="{FF2B5EF4-FFF2-40B4-BE49-F238E27FC236}">
                <a16:creationId xmlns:a16="http://schemas.microsoft.com/office/drawing/2014/main" id="{04A8FD9E-4C2E-4EA5-B3C8-000522DC2328}"/>
              </a:ext>
            </a:extLst>
          </p:cNvPr>
          <p:cNvSpPr>
            <a:spLocks noGrp="1"/>
          </p:cNvSpPr>
          <p:nvPr>
            <p:ph type="sldNum" sz="quarter" idx="12"/>
          </p:nvPr>
        </p:nvSpPr>
        <p:spPr/>
        <p:txBody>
          <a:bodyPr/>
          <a:lstStyle/>
          <a:p>
            <a:fld id="{2D17A7C7-6A75-45CE-BF6D-B0CCCAF669CF}" type="slidenum">
              <a:rPr lang="nl-NL" smtClean="0"/>
              <a:t>6</a:t>
            </a:fld>
            <a:endParaRPr lang="nl-NL" dirty="0"/>
          </a:p>
        </p:txBody>
      </p:sp>
      <p:pic>
        <p:nvPicPr>
          <p:cNvPr id="4" name="Grafik 3">
            <a:extLst>
              <a:ext uri="{FF2B5EF4-FFF2-40B4-BE49-F238E27FC236}">
                <a16:creationId xmlns:a16="http://schemas.microsoft.com/office/drawing/2014/main" id="{DEA6D613-07EF-4857-BF39-0E7F26969E55}"/>
              </a:ext>
            </a:extLst>
          </p:cNvPr>
          <p:cNvPicPr>
            <a:picLocks noChangeAspect="1"/>
          </p:cNvPicPr>
          <p:nvPr/>
        </p:nvPicPr>
        <p:blipFill>
          <a:blip r:embed="rId2"/>
          <a:stretch>
            <a:fillRect/>
          </a:stretch>
        </p:blipFill>
        <p:spPr>
          <a:xfrm>
            <a:off x="1663700" y="1936116"/>
            <a:ext cx="8864600" cy="4420234"/>
          </a:xfrm>
          <a:prstGeom prst="rect">
            <a:avLst/>
          </a:prstGeom>
        </p:spPr>
      </p:pic>
    </p:spTree>
    <p:extLst>
      <p:ext uri="{BB962C8B-B14F-4D97-AF65-F5344CB8AC3E}">
        <p14:creationId xmlns:p14="http://schemas.microsoft.com/office/powerpoint/2010/main" val="297732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FE5E4-C233-4A10-91F6-D72F6EC4F448}"/>
              </a:ext>
            </a:extLst>
          </p:cNvPr>
          <p:cNvSpPr>
            <a:spLocks noGrp="1"/>
          </p:cNvSpPr>
          <p:nvPr>
            <p:ph type="title"/>
          </p:nvPr>
        </p:nvSpPr>
        <p:spPr/>
        <p:txBody>
          <a:bodyPr/>
          <a:lstStyle/>
          <a:p>
            <a:r>
              <a:rPr lang="de-DE" dirty="0"/>
              <a:t>Model Fit Test in ADANCO</a:t>
            </a:r>
            <a:endParaRPr lang="nl-NL" dirty="0"/>
          </a:p>
        </p:txBody>
      </p:sp>
      <p:sp>
        <p:nvSpPr>
          <p:cNvPr id="7" name="Inhaltsplatzhalter 6">
            <a:extLst>
              <a:ext uri="{FF2B5EF4-FFF2-40B4-BE49-F238E27FC236}">
                <a16:creationId xmlns:a16="http://schemas.microsoft.com/office/drawing/2014/main" id="{ABCF7C96-DB6A-445D-9402-F200AE1F25C2}"/>
              </a:ext>
            </a:extLst>
          </p:cNvPr>
          <p:cNvSpPr>
            <a:spLocks noGrp="1"/>
          </p:cNvSpPr>
          <p:nvPr>
            <p:ph idx="1"/>
          </p:nvPr>
        </p:nvSpPr>
        <p:spPr>
          <a:xfrm>
            <a:off x="838200" y="1825625"/>
            <a:ext cx="4692650" cy="4351338"/>
          </a:xfrm>
        </p:spPr>
        <p:txBody>
          <a:bodyPr/>
          <a:lstStyle/>
          <a:p>
            <a:r>
              <a:rPr lang="de-DE" dirty="0"/>
              <a:t>The </a:t>
            </a:r>
            <a:r>
              <a:rPr lang="de-DE" i="1" dirty="0" err="1"/>
              <a:t>estimated</a:t>
            </a:r>
            <a:r>
              <a:rPr lang="de-DE" i="1" dirty="0"/>
              <a:t> </a:t>
            </a:r>
            <a:r>
              <a:rPr lang="de-DE" i="1" dirty="0" err="1"/>
              <a:t>model</a:t>
            </a:r>
            <a:r>
              <a:rPr lang="de-DE" i="1" dirty="0"/>
              <a:t> </a:t>
            </a:r>
            <a:r>
              <a:rPr lang="de-DE" dirty="0" err="1"/>
              <a:t>is</a:t>
            </a:r>
            <a:r>
              <a:rPr lang="de-DE" dirty="0"/>
              <a:t> </a:t>
            </a:r>
            <a:r>
              <a:rPr lang="de-DE" dirty="0" err="1"/>
              <a:t>the</a:t>
            </a:r>
            <a:r>
              <a:rPr lang="de-DE" dirty="0"/>
              <a:t> </a:t>
            </a:r>
            <a:r>
              <a:rPr lang="de-DE" dirty="0" err="1"/>
              <a:t>model</a:t>
            </a:r>
            <a:r>
              <a:rPr lang="de-DE" dirty="0"/>
              <a:t> </a:t>
            </a:r>
            <a:r>
              <a:rPr lang="de-DE" dirty="0" err="1"/>
              <a:t>as</a:t>
            </a:r>
            <a:r>
              <a:rPr lang="de-DE" dirty="0"/>
              <a:t> </a:t>
            </a:r>
            <a:r>
              <a:rPr lang="de-DE" dirty="0" err="1"/>
              <a:t>specified</a:t>
            </a:r>
            <a:r>
              <a:rPr lang="de-DE" dirty="0"/>
              <a:t> </a:t>
            </a:r>
            <a:r>
              <a:rPr lang="de-DE" dirty="0" err="1"/>
              <a:t>by</a:t>
            </a:r>
            <a:r>
              <a:rPr lang="de-DE" dirty="0"/>
              <a:t> </a:t>
            </a:r>
            <a:r>
              <a:rPr lang="de-DE" dirty="0" err="1"/>
              <a:t>the</a:t>
            </a:r>
            <a:r>
              <a:rPr lang="de-DE" dirty="0"/>
              <a:t> </a:t>
            </a:r>
            <a:r>
              <a:rPr lang="de-DE" dirty="0" err="1"/>
              <a:t>analyst</a:t>
            </a:r>
            <a:r>
              <a:rPr lang="de-DE" dirty="0"/>
              <a:t>.</a:t>
            </a:r>
            <a:endParaRPr lang="nl-NL" dirty="0"/>
          </a:p>
          <a:p>
            <a:r>
              <a:rPr lang="de-DE" dirty="0"/>
              <a:t>The </a:t>
            </a:r>
            <a:r>
              <a:rPr lang="de-DE" i="1" dirty="0" err="1"/>
              <a:t>saturated</a:t>
            </a:r>
            <a:r>
              <a:rPr lang="de-DE" i="1" dirty="0"/>
              <a:t> </a:t>
            </a:r>
            <a:r>
              <a:rPr lang="de-DE" i="1" dirty="0" err="1"/>
              <a:t>model</a:t>
            </a:r>
            <a:r>
              <a:rPr lang="de-DE" i="1" dirty="0"/>
              <a:t> </a:t>
            </a:r>
            <a:r>
              <a:rPr lang="de-DE" dirty="0" err="1"/>
              <a:t>allows</a:t>
            </a:r>
            <a:r>
              <a:rPr lang="de-DE" dirty="0"/>
              <a:t> all </a:t>
            </a:r>
            <a:r>
              <a:rPr lang="de-DE" dirty="0" err="1"/>
              <a:t>constructs</a:t>
            </a:r>
            <a:r>
              <a:rPr lang="de-DE" dirty="0"/>
              <a:t> </a:t>
            </a:r>
            <a:r>
              <a:rPr lang="de-DE" dirty="0" err="1"/>
              <a:t>to</a:t>
            </a:r>
            <a:r>
              <a:rPr lang="de-DE" dirty="0"/>
              <a:t> </a:t>
            </a:r>
            <a:r>
              <a:rPr lang="de-DE" dirty="0" err="1"/>
              <a:t>freely</a:t>
            </a:r>
            <a:r>
              <a:rPr lang="de-DE" dirty="0"/>
              <a:t> </a:t>
            </a:r>
            <a:r>
              <a:rPr lang="de-DE" dirty="0" err="1"/>
              <a:t>covary</a:t>
            </a:r>
            <a:r>
              <a:rPr lang="de-DE" dirty="0"/>
              <a:t>, i.e., </a:t>
            </a:r>
            <a:r>
              <a:rPr lang="de-DE" dirty="0" err="1"/>
              <a:t>it</a:t>
            </a:r>
            <a:r>
              <a:rPr lang="de-DE" dirty="0"/>
              <a:t> </a:t>
            </a:r>
            <a:r>
              <a:rPr lang="de-DE" dirty="0" err="1"/>
              <a:t>ignores</a:t>
            </a:r>
            <a:r>
              <a:rPr lang="de-DE" dirty="0"/>
              <a:t> possible </a:t>
            </a:r>
            <a:r>
              <a:rPr lang="de-DE" dirty="0" err="1"/>
              <a:t>constraints</a:t>
            </a:r>
            <a:r>
              <a:rPr lang="de-DE" dirty="0"/>
              <a:t> </a:t>
            </a:r>
            <a:r>
              <a:rPr lang="de-DE" dirty="0" err="1"/>
              <a:t>imposed</a:t>
            </a:r>
            <a:r>
              <a:rPr lang="de-DE" dirty="0"/>
              <a:t> </a:t>
            </a:r>
            <a:r>
              <a:rPr lang="de-DE" dirty="0" err="1"/>
              <a:t>by</a:t>
            </a:r>
            <a:r>
              <a:rPr lang="de-DE" dirty="0"/>
              <a:t> </a:t>
            </a:r>
            <a:r>
              <a:rPr lang="de-DE" dirty="0" err="1"/>
              <a:t>the</a:t>
            </a:r>
            <a:r>
              <a:rPr lang="de-DE" dirty="0"/>
              <a:t> </a:t>
            </a:r>
            <a:r>
              <a:rPr lang="de-DE" dirty="0" err="1"/>
              <a:t>inner</a:t>
            </a:r>
            <a:r>
              <a:rPr lang="de-DE" dirty="0"/>
              <a:t> </a:t>
            </a:r>
            <a:r>
              <a:rPr lang="de-DE" dirty="0" err="1"/>
              <a:t>model</a:t>
            </a:r>
            <a:r>
              <a:rPr lang="de-DE" dirty="0"/>
              <a:t>.</a:t>
            </a:r>
          </a:p>
        </p:txBody>
      </p:sp>
      <p:sp>
        <p:nvSpPr>
          <p:cNvPr id="3" name="Foliennummernplatzhalter 2">
            <a:extLst>
              <a:ext uri="{FF2B5EF4-FFF2-40B4-BE49-F238E27FC236}">
                <a16:creationId xmlns:a16="http://schemas.microsoft.com/office/drawing/2014/main" id="{CCB3B8A3-7BD6-4215-9C79-6A6F197DC073}"/>
              </a:ext>
            </a:extLst>
          </p:cNvPr>
          <p:cNvSpPr>
            <a:spLocks noGrp="1"/>
          </p:cNvSpPr>
          <p:nvPr>
            <p:ph type="sldNum" sz="quarter" idx="12"/>
          </p:nvPr>
        </p:nvSpPr>
        <p:spPr/>
        <p:txBody>
          <a:bodyPr/>
          <a:lstStyle/>
          <a:p>
            <a:fld id="{2D17A7C7-6A75-45CE-BF6D-B0CCCAF669CF}" type="slidenum">
              <a:rPr lang="nl-NL" smtClean="0"/>
              <a:pPr/>
              <a:t>7</a:t>
            </a:fld>
            <a:endParaRPr lang="nl-NL"/>
          </a:p>
        </p:txBody>
      </p:sp>
      <p:pic>
        <p:nvPicPr>
          <p:cNvPr id="4" name="Grafik 3">
            <a:extLst>
              <a:ext uri="{FF2B5EF4-FFF2-40B4-BE49-F238E27FC236}">
                <a16:creationId xmlns:a16="http://schemas.microsoft.com/office/drawing/2014/main" id="{FAAB927A-CF48-4C19-B0FF-765ABE76BF65}"/>
              </a:ext>
            </a:extLst>
          </p:cNvPr>
          <p:cNvPicPr>
            <a:picLocks noChangeAspect="1"/>
          </p:cNvPicPr>
          <p:nvPr/>
        </p:nvPicPr>
        <p:blipFill>
          <a:blip r:embed="rId2"/>
          <a:stretch>
            <a:fillRect/>
          </a:stretch>
        </p:blipFill>
        <p:spPr>
          <a:xfrm>
            <a:off x="5927715" y="1632744"/>
            <a:ext cx="5426085" cy="4781550"/>
          </a:xfrm>
          <a:prstGeom prst="rect">
            <a:avLst/>
          </a:prstGeom>
        </p:spPr>
      </p:pic>
    </p:spTree>
    <p:extLst>
      <p:ext uri="{BB962C8B-B14F-4D97-AF65-F5344CB8AC3E}">
        <p14:creationId xmlns:p14="http://schemas.microsoft.com/office/powerpoint/2010/main" val="218692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Two</a:t>
            </a:r>
            <a:r>
              <a:rPr lang="de-DE" dirty="0"/>
              <a:t> Different </a:t>
            </a:r>
            <a:r>
              <a:rPr lang="de-DE" dirty="0" err="1"/>
              <a:t>Understandings</a:t>
            </a:r>
            <a:r>
              <a:rPr lang="de-DE" dirty="0"/>
              <a:t> of "Fit"</a:t>
            </a:r>
          </a:p>
        </p:txBody>
      </p:sp>
      <p:sp>
        <p:nvSpPr>
          <p:cNvPr id="20" name="Inhaltsplatzhalter 6"/>
          <p:cNvSpPr txBox="1">
            <a:spLocks/>
          </p:cNvSpPr>
          <p:nvPr/>
        </p:nvSpPr>
        <p:spPr>
          <a:xfrm>
            <a:off x="2101852" y="2925827"/>
            <a:ext cx="3494082" cy="2757127"/>
          </a:xfrm>
          <a:prstGeom prst="rect">
            <a:avLst/>
          </a:prstGeom>
          <a:solidFill>
            <a:srgbClr val="9FD3D7"/>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2000">
                <a:solidFill>
                  <a:srgbClr val="002060"/>
                </a:solidFill>
                <a:latin typeface="+mn-lt"/>
                <a:ea typeface="+mn-ea"/>
                <a:cs typeface="+mn-cs"/>
              </a:defRPr>
            </a:lvl1pPr>
            <a:lvl2pPr marL="627063" indent="-627063" algn="l" rtl="0" eaLnBrk="0" fontAlgn="base" hangingPunct="0">
              <a:spcBef>
                <a:spcPct val="20000"/>
              </a:spcBef>
              <a:spcAft>
                <a:spcPct val="0"/>
              </a:spcAft>
              <a:buFont typeface="Wingdings" pitchFamily="2" charset="2"/>
              <a:buChar char="§"/>
              <a:defRPr sz="2000">
                <a:solidFill>
                  <a:srgbClr val="002060"/>
                </a:solidFill>
                <a:latin typeface="+mn-lt"/>
                <a:cs typeface="+mn-cs"/>
              </a:defRPr>
            </a:lvl2pPr>
            <a:lvl3pPr marL="1143000" indent="-228600" algn="l" rtl="0" eaLnBrk="0" fontAlgn="base" hangingPunct="0">
              <a:spcBef>
                <a:spcPct val="20000"/>
              </a:spcBef>
              <a:spcAft>
                <a:spcPct val="0"/>
              </a:spcAft>
              <a:buChar char="•"/>
              <a:defRPr sz="2000">
                <a:solidFill>
                  <a:srgbClr val="002060"/>
                </a:solidFill>
                <a:latin typeface="+mn-lt"/>
                <a:cs typeface="+mn-cs"/>
              </a:defRPr>
            </a:lvl3pPr>
            <a:lvl4pPr marL="1600200" indent="-228600" algn="l" rtl="0" eaLnBrk="0" fontAlgn="base" hangingPunct="0">
              <a:spcBef>
                <a:spcPct val="20000"/>
              </a:spcBef>
              <a:spcAft>
                <a:spcPct val="0"/>
              </a:spcAft>
              <a:buChar char="–"/>
              <a:defRPr sz="2000">
                <a:solidFill>
                  <a:srgbClr val="002060"/>
                </a:solidFill>
                <a:latin typeface="+mn-lt"/>
                <a:cs typeface="+mn-cs"/>
              </a:defRPr>
            </a:lvl4pPr>
            <a:lvl5pPr marL="2057400" indent="-228600" algn="l" rtl="0" eaLnBrk="0" fontAlgn="base" hangingPunct="0">
              <a:spcBef>
                <a:spcPct val="20000"/>
              </a:spcBef>
              <a:spcAft>
                <a:spcPct val="0"/>
              </a:spcAft>
              <a:buChar char="»"/>
              <a:defRPr sz="2000">
                <a:solidFill>
                  <a:srgbClr val="00206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endParaRPr lang="de-DE" b="1" kern="0" dirty="0"/>
          </a:p>
          <a:p>
            <a:pPr marL="0" indent="0" algn="ctr">
              <a:buNone/>
            </a:pPr>
            <a:r>
              <a:rPr lang="de-DE" b="1" kern="0" dirty="0" err="1"/>
              <a:t>Results</a:t>
            </a:r>
            <a:r>
              <a:rPr lang="de-DE" b="1" kern="0" dirty="0"/>
              <a:t> </a:t>
            </a:r>
            <a:r>
              <a:rPr lang="de-DE" b="1" kern="0" dirty="0" err="1"/>
              <a:t>from</a:t>
            </a:r>
            <a:r>
              <a:rPr lang="de-DE" b="1" kern="0" dirty="0"/>
              <a:t> </a:t>
            </a:r>
            <a:br>
              <a:rPr lang="de-DE" b="1" kern="0" dirty="0"/>
            </a:br>
            <a:r>
              <a:rPr lang="de-DE" b="1" kern="0" dirty="0" err="1"/>
              <a:t>Correlation</a:t>
            </a:r>
            <a:r>
              <a:rPr lang="de-DE" b="1" kern="0" dirty="0"/>
              <a:t> </a:t>
            </a:r>
            <a:r>
              <a:rPr lang="de-DE" b="1" kern="0" dirty="0" err="1"/>
              <a:t>or</a:t>
            </a:r>
            <a:r>
              <a:rPr lang="de-DE" b="1" kern="0" dirty="0"/>
              <a:t> Regression:</a:t>
            </a:r>
            <a:br>
              <a:rPr lang="de-DE" b="1" kern="0" dirty="0"/>
            </a:br>
            <a:br>
              <a:rPr lang="de-DE" b="1" kern="0" dirty="0"/>
            </a:br>
            <a:r>
              <a:rPr lang="de-DE" i="1" kern="0" dirty="0"/>
              <a:t>R</a:t>
            </a:r>
            <a:r>
              <a:rPr lang="de-DE" kern="0" dirty="0"/>
              <a:t>² = 0</a:t>
            </a:r>
            <a:br>
              <a:rPr lang="de-DE" kern="0" dirty="0"/>
            </a:br>
            <a:br>
              <a:rPr lang="de-DE" kern="0" dirty="0"/>
            </a:br>
            <a:r>
              <a:rPr lang="de-DE" kern="0" dirty="0"/>
              <a:t>Thus, </a:t>
            </a:r>
            <a:r>
              <a:rPr lang="de-DE" kern="0" dirty="0" err="1"/>
              <a:t>no</a:t>
            </a:r>
            <a:r>
              <a:rPr lang="de-DE" kern="0" dirty="0"/>
              <a:t> fit!</a:t>
            </a:r>
          </a:p>
        </p:txBody>
      </p:sp>
      <p:sp>
        <p:nvSpPr>
          <p:cNvPr id="21" name="Inhaltsplatzhalter 7"/>
          <p:cNvSpPr txBox="1">
            <a:spLocks/>
          </p:cNvSpPr>
          <p:nvPr/>
        </p:nvSpPr>
        <p:spPr>
          <a:xfrm>
            <a:off x="1868431" y="1760539"/>
            <a:ext cx="8455137" cy="739841"/>
          </a:xfrm>
          <a:prstGeom prst="rect">
            <a:avLst/>
          </a:prstGeom>
        </p:spPr>
        <p:txBody>
          <a:bodyPr/>
          <a:lstStyle>
            <a:lvl1pPr marL="342900" indent="-342900" algn="l" rtl="0" eaLnBrk="0" fontAlgn="base" hangingPunct="0">
              <a:spcBef>
                <a:spcPct val="20000"/>
              </a:spcBef>
              <a:spcAft>
                <a:spcPct val="0"/>
              </a:spcAft>
              <a:buChar char="•"/>
              <a:defRPr sz="2000">
                <a:solidFill>
                  <a:srgbClr val="002060"/>
                </a:solidFill>
                <a:latin typeface="+mn-lt"/>
                <a:ea typeface="+mn-ea"/>
                <a:cs typeface="+mn-cs"/>
              </a:defRPr>
            </a:lvl1pPr>
            <a:lvl2pPr marL="627063" indent="-627063" algn="l" rtl="0" eaLnBrk="0" fontAlgn="base" hangingPunct="0">
              <a:spcBef>
                <a:spcPct val="20000"/>
              </a:spcBef>
              <a:spcAft>
                <a:spcPct val="0"/>
              </a:spcAft>
              <a:buFont typeface="Wingdings" pitchFamily="2" charset="2"/>
              <a:buChar char="§"/>
              <a:defRPr sz="2000">
                <a:solidFill>
                  <a:srgbClr val="002060"/>
                </a:solidFill>
                <a:latin typeface="+mn-lt"/>
                <a:cs typeface="+mn-cs"/>
              </a:defRPr>
            </a:lvl2pPr>
            <a:lvl3pPr marL="1143000" indent="-228600" algn="l" rtl="0" eaLnBrk="0" fontAlgn="base" hangingPunct="0">
              <a:spcBef>
                <a:spcPct val="20000"/>
              </a:spcBef>
              <a:spcAft>
                <a:spcPct val="0"/>
              </a:spcAft>
              <a:buChar char="•"/>
              <a:defRPr sz="2000">
                <a:solidFill>
                  <a:srgbClr val="002060"/>
                </a:solidFill>
                <a:latin typeface="+mn-lt"/>
                <a:cs typeface="+mn-cs"/>
              </a:defRPr>
            </a:lvl3pPr>
            <a:lvl4pPr marL="1600200" indent="-228600" algn="l" rtl="0" eaLnBrk="0" fontAlgn="base" hangingPunct="0">
              <a:spcBef>
                <a:spcPct val="20000"/>
              </a:spcBef>
              <a:spcAft>
                <a:spcPct val="0"/>
              </a:spcAft>
              <a:buChar char="–"/>
              <a:defRPr sz="2000">
                <a:solidFill>
                  <a:srgbClr val="002060"/>
                </a:solidFill>
                <a:latin typeface="+mn-lt"/>
                <a:cs typeface="+mn-cs"/>
              </a:defRPr>
            </a:lvl4pPr>
            <a:lvl5pPr marL="2057400" indent="-228600" algn="l" rtl="0" eaLnBrk="0" fontAlgn="base" hangingPunct="0">
              <a:spcBef>
                <a:spcPct val="20000"/>
              </a:spcBef>
              <a:spcAft>
                <a:spcPct val="0"/>
              </a:spcAft>
              <a:buChar char="»"/>
              <a:defRPr sz="2000">
                <a:solidFill>
                  <a:srgbClr val="00206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90700" indent="-1790700">
              <a:buNone/>
              <a:tabLst>
                <a:tab pos="1790700" algn="l"/>
              </a:tabLst>
            </a:pPr>
            <a:r>
              <a:rPr lang="de-DE" kern="0" dirty="0" err="1"/>
              <a:t>Example</a:t>
            </a:r>
            <a:r>
              <a:rPr lang="de-DE" kern="0" dirty="0"/>
              <a:t>:	A </a:t>
            </a:r>
            <a:r>
              <a:rPr lang="de-DE" kern="0" dirty="0" err="1"/>
              <a:t>theory</a:t>
            </a:r>
            <a:r>
              <a:rPr lang="de-DE" kern="0" dirty="0"/>
              <a:t> </a:t>
            </a:r>
            <a:r>
              <a:rPr lang="de-DE" kern="0" dirty="0" err="1"/>
              <a:t>states</a:t>
            </a:r>
            <a:r>
              <a:rPr lang="de-DE" kern="0" dirty="0"/>
              <a:t> </a:t>
            </a:r>
            <a:r>
              <a:rPr lang="de-DE" kern="0" dirty="0" err="1"/>
              <a:t>that</a:t>
            </a:r>
            <a:r>
              <a:rPr lang="de-DE" kern="0" dirty="0"/>
              <a:t> </a:t>
            </a:r>
            <a:r>
              <a:rPr lang="de-DE" kern="0" dirty="0" err="1"/>
              <a:t>two</a:t>
            </a:r>
            <a:r>
              <a:rPr lang="de-DE" kern="0" dirty="0"/>
              <a:t> variables </a:t>
            </a:r>
            <a:r>
              <a:rPr lang="de-DE" kern="0" dirty="0" err="1"/>
              <a:t>are</a:t>
            </a:r>
            <a:r>
              <a:rPr lang="de-DE" kern="0" dirty="0"/>
              <a:t> </a:t>
            </a:r>
            <a:r>
              <a:rPr lang="de-DE" kern="0" dirty="0" err="1"/>
              <a:t>unrelated</a:t>
            </a:r>
            <a:r>
              <a:rPr lang="de-DE" kern="0" dirty="0"/>
              <a:t>. </a:t>
            </a:r>
            <a:r>
              <a:rPr lang="de-DE" kern="0" dirty="0" err="1"/>
              <a:t>We</a:t>
            </a:r>
            <a:r>
              <a:rPr lang="de-DE" kern="0" dirty="0"/>
              <a:t> </a:t>
            </a:r>
            <a:r>
              <a:rPr lang="de-DE" kern="0" dirty="0" err="1"/>
              <a:t>empirically</a:t>
            </a:r>
            <a:r>
              <a:rPr lang="de-DE" kern="0" dirty="0"/>
              <a:t> </a:t>
            </a:r>
            <a:r>
              <a:rPr lang="de-DE" kern="0" dirty="0" err="1"/>
              <a:t>test</a:t>
            </a:r>
            <a:r>
              <a:rPr lang="de-DE" kern="0" dirty="0"/>
              <a:t> </a:t>
            </a:r>
            <a:r>
              <a:rPr lang="de-DE" kern="0" dirty="0" err="1"/>
              <a:t>the</a:t>
            </a:r>
            <a:r>
              <a:rPr lang="de-DE" kern="0" dirty="0"/>
              <a:t> </a:t>
            </a:r>
            <a:r>
              <a:rPr lang="de-DE" kern="0" dirty="0" err="1"/>
              <a:t>theory</a:t>
            </a:r>
            <a:r>
              <a:rPr lang="de-DE" kern="0" dirty="0"/>
              <a:t>.</a:t>
            </a:r>
          </a:p>
        </p:txBody>
      </p:sp>
      <p:sp>
        <p:nvSpPr>
          <p:cNvPr id="22" name="Inhaltsplatzhalter 8"/>
          <p:cNvSpPr txBox="1">
            <a:spLocks/>
          </p:cNvSpPr>
          <p:nvPr/>
        </p:nvSpPr>
        <p:spPr>
          <a:xfrm>
            <a:off x="6667504" y="2928934"/>
            <a:ext cx="3500462" cy="2754535"/>
          </a:xfrm>
          <a:prstGeom prst="rect">
            <a:avLst/>
          </a:prstGeom>
          <a:solidFill>
            <a:srgbClr val="9FD3D7"/>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2000">
                <a:solidFill>
                  <a:srgbClr val="002060"/>
                </a:solidFill>
                <a:latin typeface="+mn-lt"/>
                <a:ea typeface="+mn-ea"/>
                <a:cs typeface="+mn-cs"/>
              </a:defRPr>
            </a:lvl1pPr>
            <a:lvl2pPr marL="627063" indent="-627063" algn="l" rtl="0" eaLnBrk="0" fontAlgn="base" hangingPunct="0">
              <a:spcBef>
                <a:spcPct val="20000"/>
              </a:spcBef>
              <a:spcAft>
                <a:spcPct val="0"/>
              </a:spcAft>
              <a:buFont typeface="Wingdings" pitchFamily="2" charset="2"/>
              <a:buChar char="§"/>
              <a:defRPr sz="2000">
                <a:solidFill>
                  <a:srgbClr val="002060"/>
                </a:solidFill>
                <a:latin typeface="+mn-lt"/>
                <a:cs typeface="+mn-cs"/>
              </a:defRPr>
            </a:lvl2pPr>
            <a:lvl3pPr marL="1143000" indent="-228600" algn="l" rtl="0" eaLnBrk="0" fontAlgn="base" hangingPunct="0">
              <a:spcBef>
                <a:spcPct val="20000"/>
              </a:spcBef>
              <a:spcAft>
                <a:spcPct val="0"/>
              </a:spcAft>
              <a:buChar char="•"/>
              <a:defRPr sz="2000">
                <a:solidFill>
                  <a:srgbClr val="002060"/>
                </a:solidFill>
                <a:latin typeface="+mn-lt"/>
                <a:cs typeface="+mn-cs"/>
              </a:defRPr>
            </a:lvl3pPr>
            <a:lvl4pPr marL="1600200" indent="-228600" algn="l" rtl="0" eaLnBrk="0" fontAlgn="base" hangingPunct="0">
              <a:spcBef>
                <a:spcPct val="20000"/>
              </a:spcBef>
              <a:spcAft>
                <a:spcPct val="0"/>
              </a:spcAft>
              <a:buChar char="–"/>
              <a:defRPr sz="2000">
                <a:solidFill>
                  <a:srgbClr val="002060"/>
                </a:solidFill>
                <a:latin typeface="+mn-lt"/>
                <a:cs typeface="+mn-cs"/>
              </a:defRPr>
            </a:lvl4pPr>
            <a:lvl5pPr marL="2057400" indent="-228600" algn="l" rtl="0" eaLnBrk="0" fontAlgn="base" hangingPunct="0">
              <a:spcBef>
                <a:spcPct val="20000"/>
              </a:spcBef>
              <a:spcAft>
                <a:spcPct val="0"/>
              </a:spcAft>
              <a:buChar char="»"/>
              <a:defRPr sz="2000">
                <a:solidFill>
                  <a:srgbClr val="00206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endParaRPr lang="de-DE" b="1" kern="0" dirty="0"/>
          </a:p>
          <a:p>
            <a:pPr marL="0" indent="0" algn="ctr">
              <a:buNone/>
            </a:pPr>
            <a:r>
              <a:rPr lang="de-DE" b="1" kern="0" dirty="0" err="1"/>
              <a:t>Results</a:t>
            </a:r>
            <a:r>
              <a:rPr lang="de-DE" b="1" kern="0" dirty="0"/>
              <a:t> </a:t>
            </a:r>
            <a:r>
              <a:rPr lang="de-DE" b="1" kern="0" dirty="0" err="1"/>
              <a:t>from</a:t>
            </a:r>
            <a:r>
              <a:rPr lang="de-DE" b="1" kern="0" dirty="0"/>
              <a:t> </a:t>
            </a:r>
            <a:br>
              <a:rPr lang="de-DE" b="1" kern="0" dirty="0"/>
            </a:br>
            <a:r>
              <a:rPr lang="de-DE" b="1" kern="0" dirty="0"/>
              <a:t>SEM:</a:t>
            </a:r>
            <a:br>
              <a:rPr lang="de-DE" b="1" kern="0" dirty="0"/>
            </a:br>
            <a:br>
              <a:rPr lang="de-DE" b="1" kern="0" dirty="0"/>
            </a:br>
            <a:r>
              <a:rPr lang="de-DE" i="1" kern="0" dirty="0"/>
              <a:t>Σ</a:t>
            </a:r>
            <a:r>
              <a:rPr lang="de-DE" kern="0" dirty="0"/>
              <a:t> = </a:t>
            </a:r>
            <a:r>
              <a:rPr lang="de-DE" i="1" kern="0" dirty="0"/>
              <a:t>S</a:t>
            </a:r>
            <a:br>
              <a:rPr lang="de-DE" i="1" kern="0" dirty="0"/>
            </a:br>
            <a:br>
              <a:rPr lang="de-DE" i="1" kern="0" dirty="0"/>
            </a:br>
            <a:r>
              <a:rPr lang="de-DE" kern="0" dirty="0"/>
              <a:t>Thus, </a:t>
            </a:r>
            <a:r>
              <a:rPr lang="de-DE" kern="0" dirty="0" err="1"/>
              <a:t>perfect</a:t>
            </a:r>
            <a:r>
              <a:rPr lang="de-DE" kern="0" dirty="0"/>
              <a:t> fit!</a:t>
            </a:r>
          </a:p>
          <a:p>
            <a:pPr marL="0" indent="0" algn="ctr">
              <a:buNone/>
            </a:pPr>
            <a:endParaRPr lang="de-DE" kern="0" dirty="0"/>
          </a:p>
          <a:p>
            <a:pPr marL="0" indent="0" algn="ctr">
              <a:buNone/>
            </a:pPr>
            <a:endParaRPr lang="de-DE" kern="0" dirty="0"/>
          </a:p>
          <a:p>
            <a:pPr marL="0" indent="0" algn="ctr">
              <a:buNone/>
            </a:pPr>
            <a:endParaRPr lang="de-DE" kern="0" dirty="0"/>
          </a:p>
        </p:txBody>
      </p:sp>
      <p:sp>
        <p:nvSpPr>
          <p:cNvPr id="7" name="Foliennummernplatzhalter 2">
            <a:extLst>
              <a:ext uri="{FF2B5EF4-FFF2-40B4-BE49-F238E27FC236}">
                <a16:creationId xmlns:a16="http://schemas.microsoft.com/office/drawing/2014/main" id="{E59BACFA-EF3F-42AD-B7BF-8AABF89CD715}"/>
              </a:ext>
            </a:extLst>
          </p:cNvPr>
          <p:cNvSpPr>
            <a:spLocks noGrp="1"/>
          </p:cNvSpPr>
          <p:nvPr>
            <p:ph type="sldNum" sz="quarter" idx="12"/>
          </p:nvPr>
        </p:nvSpPr>
        <p:spPr>
          <a:xfrm>
            <a:off x="8610600" y="6356350"/>
            <a:ext cx="2743200" cy="365125"/>
          </a:xfrm>
        </p:spPr>
        <p:txBody>
          <a:bodyPr/>
          <a:lstStyle/>
          <a:p>
            <a:fld id="{2D17A7C7-6A75-45CE-BF6D-B0CCCAF669CF}" type="slidenum">
              <a:rPr lang="nl-NL" smtClean="0"/>
              <a:t>8</a:t>
            </a:fld>
            <a:endParaRPr lang="nl-NL" dirty="0"/>
          </a:p>
        </p:txBody>
      </p:sp>
    </p:spTree>
    <p:extLst>
      <p:ext uri="{BB962C8B-B14F-4D97-AF65-F5344CB8AC3E}">
        <p14:creationId xmlns:p14="http://schemas.microsoft.com/office/powerpoint/2010/main" val="323252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title"/>
          </p:nvPr>
        </p:nvSpPr>
        <p:spPr/>
        <p:txBody>
          <a:bodyPr/>
          <a:lstStyle/>
          <a:p>
            <a:r>
              <a:rPr lang="de-DE"/>
              <a:t>Strictly Confirmatory Theory Testing</a:t>
            </a:r>
            <a:endParaRPr lang="en-US" dirty="0"/>
          </a:p>
        </p:txBody>
      </p:sp>
      <p:sp>
        <p:nvSpPr>
          <p:cNvPr id="3" name="Inhaltsplatzhalter 2">
            <a:extLst>
              <a:ext uri="{FF2B5EF4-FFF2-40B4-BE49-F238E27FC236}">
                <a16:creationId xmlns:a16="http://schemas.microsoft.com/office/drawing/2014/main" id="{56DD74FA-B1EF-46D6-9EEE-1AA7B805C1BC}"/>
              </a:ext>
            </a:extLst>
          </p:cNvPr>
          <p:cNvSpPr>
            <a:spLocks noGrp="1"/>
          </p:cNvSpPr>
          <p:nvPr>
            <p:ph idx="1"/>
          </p:nvPr>
        </p:nvSpPr>
        <p:spPr/>
        <p:txBody>
          <a:bodyPr>
            <a:normAutofit lnSpcReduction="10000"/>
          </a:bodyPr>
          <a:lstStyle/>
          <a:p>
            <a:r>
              <a:rPr lang="en-US" dirty="0"/>
              <a:t>In a strictly confirmatory situation, the researcher has formulated one single model and has obtained empirical data to test it. The model should be either accepted or rejected.</a:t>
            </a:r>
          </a:p>
          <a:p>
            <a:endParaRPr lang="en-US" dirty="0"/>
          </a:p>
          <a:p>
            <a:endParaRPr lang="en-US" dirty="0"/>
          </a:p>
          <a:p>
            <a:endParaRPr lang="en-US" dirty="0"/>
          </a:p>
          <a:p>
            <a:endParaRPr lang="en-US" dirty="0"/>
          </a:p>
          <a:p>
            <a:endParaRPr lang="en-US" dirty="0"/>
          </a:p>
          <a:p>
            <a:r>
              <a:rPr lang="en-US" dirty="0"/>
              <a:t>The model is supported if its implied covariance-matrix does not differ significantly from the empirical covariance matrix.</a:t>
            </a:r>
          </a:p>
        </p:txBody>
      </p:sp>
      <p:grpSp>
        <p:nvGrpSpPr>
          <p:cNvPr id="4" name="Gruppieren 3">
            <a:extLst>
              <a:ext uri="{FF2B5EF4-FFF2-40B4-BE49-F238E27FC236}">
                <a16:creationId xmlns:a16="http://schemas.microsoft.com/office/drawing/2014/main" id="{51ABCB9C-D152-41AE-971C-3AA66022A2E9}"/>
              </a:ext>
            </a:extLst>
          </p:cNvPr>
          <p:cNvGrpSpPr/>
          <p:nvPr/>
        </p:nvGrpSpPr>
        <p:grpSpPr>
          <a:xfrm>
            <a:off x="7180919" y="2855537"/>
            <a:ext cx="4044318" cy="2169270"/>
            <a:chOff x="4748869" y="2830137"/>
            <a:chExt cx="4044318" cy="2169270"/>
          </a:xfrm>
        </p:grpSpPr>
        <p:sp>
          <p:nvSpPr>
            <p:cNvPr id="18" name="Oval 6"/>
            <p:cNvSpPr>
              <a:spLocks noChangeArrowheads="1"/>
            </p:cNvSpPr>
            <p:nvPr/>
          </p:nvSpPr>
          <p:spPr bwMode="auto">
            <a:xfrm>
              <a:off x="7308599" y="3586956"/>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Behavior</a:t>
              </a:r>
            </a:p>
          </p:txBody>
        </p:sp>
        <p:sp>
          <p:nvSpPr>
            <p:cNvPr id="19" name="Oval 10"/>
            <p:cNvSpPr>
              <a:spLocks noChangeArrowheads="1"/>
            </p:cNvSpPr>
            <p:nvPr/>
          </p:nvSpPr>
          <p:spPr bwMode="auto">
            <a:xfrm>
              <a:off x="5524497" y="3587747"/>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Affect</a:t>
              </a:r>
            </a:p>
          </p:txBody>
        </p:sp>
        <p:sp>
          <p:nvSpPr>
            <p:cNvPr id="20" name="Oval 8"/>
            <p:cNvSpPr>
              <a:spLocks noChangeArrowheads="1"/>
            </p:cNvSpPr>
            <p:nvPr/>
          </p:nvSpPr>
          <p:spPr bwMode="auto">
            <a:xfrm>
              <a:off x="4750457" y="2830137"/>
              <a:ext cx="1484589"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Product</a:t>
              </a:r>
              <a:br>
                <a:rPr lang="da-DK" sz="1400" dirty="0">
                  <a:latin typeface="Arial" charset="0"/>
                </a:rPr>
              </a:br>
              <a:r>
                <a:rPr lang="da-DK" sz="1400" dirty="0">
                  <a:latin typeface="Arial" charset="0"/>
                </a:rPr>
                <a:t>attributes</a:t>
              </a:r>
            </a:p>
          </p:txBody>
        </p:sp>
        <p:sp>
          <p:nvSpPr>
            <p:cNvPr id="21" name="Oval 8"/>
            <p:cNvSpPr>
              <a:spLocks noChangeArrowheads="1"/>
            </p:cNvSpPr>
            <p:nvPr/>
          </p:nvSpPr>
          <p:spPr bwMode="auto">
            <a:xfrm>
              <a:off x="4748869" y="4345357"/>
              <a:ext cx="1484588" cy="654050"/>
            </a:xfrm>
            <a:prstGeom prst="ellipse">
              <a:avLst/>
            </a:prstGeom>
            <a:solidFill>
              <a:srgbClr val="3399FF">
                <a:alpha val="50195"/>
              </a:srgbClr>
            </a:solidFill>
            <a:ln w="12700">
              <a:solidFill>
                <a:schemeClr val="tx1"/>
              </a:solidFill>
              <a:round/>
              <a:headEnd/>
              <a:tailEnd/>
            </a:ln>
          </p:spPr>
          <p:txBody>
            <a:bodyPr wrap="none" lIns="92075" tIns="46038" rIns="92075" bIns="46038" anchor="ctr"/>
            <a:lstStyle/>
            <a:p>
              <a:pPr algn="ctr" eaLnBrk="0" hangingPunct="0"/>
              <a:r>
                <a:rPr lang="da-DK" sz="1400" dirty="0">
                  <a:latin typeface="Arial" charset="0"/>
                </a:rPr>
                <a:t>Consumer</a:t>
              </a:r>
              <a:br>
                <a:rPr lang="da-DK" sz="1400" dirty="0">
                  <a:latin typeface="Arial" charset="0"/>
                </a:rPr>
              </a:br>
              <a:r>
                <a:rPr lang="da-DK" sz="1400" dirty="0">
                  <a:latin typeface="Arial" charset="0"/>
                </a:rPr>
                <a:t>characteristics</a:t>
              </a:r>
            </a:p>
          </p:txBody>
        </p:sp>
        <p:cxnSp>
          <p:nvCxnSpPr>
            <p:cNvPr id="22" name="Gerade Verbindung mit Pfeil 8"/>
            <p:cNvCxnSpPr>
              <a:stCxn id="20" idx="4"/>
              <a:endCxn id="19" idx="1"/>
            </p:cNvCxnSpPr>
            <p:nvPr/>
          </p:nvCxnSpPr>
          <p:spPr>
            <a:xfrm rot="16200000" flipH="1">
              <a:off x="5517660" y="3459279"/>
              <a:ext cx="199343" cy="24915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9"/>
            <p:cNvCxnSpPr>
              <a:stCxn id="21" idx="0"/>
              <a:endCxn id="19" idx="3"/>
            </p:cNvCxnSpPr>
            <p:nvPr/>
          </p:nvCxnSpPr>
          <p:spPr>
            <a:xfrm rot="5400000" flipH="1" flipV="1">
              <a:off x="5516866" y="4120313"/>
              <a:ext cx="199343" cy="25074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10"/>
            <p:cNvCxnSpPr>
              <a:stCxn id="19" idx="6"/>
              <a:endCxn id="18" idx="2"/>
            </p:cNvCxnSpPr>
            <p:nvPr/>
          </p:nvCxnSpPr>
          <p:spPr>
            <a:xfrm flipV="1">
              <a:off x="7009085" y="3913982"/>
              <a:ext cx="299514" cy="7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krümmte Verbindung 15"/>
            <p:cNvCxnSpPr>
              <a:stCxn id="21" idx="2"/>
              <a:endCxn id="20" idx="2"/>
            </p:cNvCxnSpPr>
            <p:nvPr/>
          </p:nvCxnSpPr>
          <p:spPr>
            <a:xfrm rot="10800000" flipH="1">
              <a:off x="4748869" y="3157162"/>
              <a:ext cx="1587" cy="1515220"/>
            </a:xfrm>
            <a:prstGeom prst="curvedConnector3">
              <a:avLst>
                <a:gd name="adj1" fmla="val -14404537"/>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Foliennummernplatzhalter 2">
            <a:extLst>
              <a:ext uri="{FF2B5EF4-FFF2-40B4-BE49-F238E27FC236}">
                <a16:creationId xmlns:a16="http://schemas.microsoft.com/office/drawing/2014/main" id="{E161EE01-2601-4B8B-A477-0BED0B2F3405}"/>
              </a:ext>
            </a:extLst>
          </p:cNvPr>
          <p:cNvSpPr>
            <a:spLocks noGrp="1"/>
          </p:cNvSpPr>
          <p:nvPr>
            <p:ph type="sldNum" sz="quarter" idx="12"/>
          </p:nvPr>
        </p:nvSpPr>
        <p:spPr>
          <a:xfrm>
            <a:off x="8610600" y="6356350"/>
            <a:ext cx="2743200" cy="365125"/>
          </a:xfrm>
        </p:spPr>
        <p:txBody>
          <a:bodyPr/>
          <a:lstStyle/>
          <a:p>
            <a:fld id="{2D17A7C7-6A75-45CE-BF6D-B0CCCAF669CF}" type="slidenum">
              <a:rPr lang="nl-NL" smtClean="0"/>
              <a:t>9</a:t>
            </a:fld>
            <a:endParaRPr lang="nl-NL" dirty="0"/>
          </a:p>
        </p:txBody>
      </p:sp>
    </p:spTree>
    <p:extLst>
      <p:ext uri="{BB962C8B-B14F-4D97-AF65-F5344CB8AC3E}">
        <p14:creationId xmlns:p14="http://schemas.microsoft.com/office/powerpoint/2010/main" val="15845100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TotalTime>
  <Words>620</Words>
  <Application>Microsoft Office PowerPoint</Application>
  <PresentationFormat>Breitbild</PresentationFormat>
  <Paragraphs>94</Paragraphs>
  <Slides>12</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Cambria Math</vt:lpstr>
      <vt:lpstr>Office</vt:lpstr>
      <vt:lpstr>Composite-Based SEM</vt:lpstr>
      <vt:lpstr>Topics</vt:lpstr>
      <vt:lpstr>Exposing a Model to Reality</vt:lpstr>
      <vt:lpstr>Empirical Variance-Covariance Matrix of Observed Variables</vt:lpstr>
      <vt:lpstr>Model-Implied Variance-Covariance Matrix of Observed Variables</vt:lpstr>
      <vt:lpstr>The Bollen–Stine Bootstrap: HI95 and HI99</vt:lpstr>
      <vt:lpstr>Model Fit Test in ADANCO</vt:lpstr>
      <vt:lpstr>Two Different Understandings of "Fit"</vt:lpstr>
      <vt:lpstr>Strictly Confirmatory Theory Testing</vt:lpstr>
      <vt:lpstr>Theory Testing: Alternative Models</vt:lpstr>
      <vt:lpstr>Theory Testing: Model Generating</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Composite-Based SEM</dc:title>
  <dc:creator>Henseler, J. (ET)</dc:creator>
  <cp:lastModifiedBy>Henseler, J. (ET)</cp:lastModifiedBy>
  <cp:revision>100</cp:revision>
  <dcterms:created xsi:type="dcterms:W3CDTF">2020-11-23T10:21:13Z</dcterms:created>
  <dcterms:modified xsi:type="dcterms:W3CDTF">2020-12-02T10:27:10Z</dcterms:modified>
</cp:coreProperties>
</file>