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66" r:id="rId4"/>
    <p:sldId id="267" r:id="rId5"/>
    <p:sldId id="268" r:id="rId6"/>
    <p:sldId id="269" r:id="rId7"/>
    <p:sldId id="270" r:id="rId8"/>
    <p:sldId id="265" r:id="rId9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ittlere Formatvorlage 2 - Akz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123" autoAdjust="0"/>
    <p:restoredTop sz="95297" autoAdjust="0"/>
  </p:normalViewPr>
  <p:slideViewPr>
    <p:cSldViewPr snapToGrid="0">
      <p:cViewPr varScale="1">
        <p:scale>
          <a:sx n="154" d="100"/>
          <a:sy n="154" d="100"/>
        </p:scale>
        <p:origin x="168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5F8C32-1955-4FBE-9820-B4DAA2C23EA8}" type="datetimeFigureOut">
              <a:rPr lang="nl-NL" smtClean="0"/>
              <a:t>27-11-2020</a:t>
            </a:fld>
            <a:endParaRPr lang="nl-NL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nl-NL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FC7BA1-977F-4AB5-85F8-CBA637C3611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826040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FC7BA1-977F-4AB5-85F8-CBA637C3611E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084483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707D5CC-9736-464C-8CE2-A005FEB4F2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nl-NL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3681CCB6-AC8B-4F4E-8D91-63FB3F4441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nl-NL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52878F6-BFD4-404C-82C0-76DACB0582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D6CF1-6882-4295-9E67-8CFEC92E250D}" type="datetime1">
              <a:rPr lang="nl-NL" smtClean="0"/>
              <a:t>27-11-2020</a:t>
            </a:fld>
            <a:endParaRPr lang="nl-NL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0ED2F8D-E481-4A50-899A-B7F2B7C8F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C0062A5-7301-424B-896A-685FDA3F4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7A7C7-6A75-45CE-BF6D-B0CCCAF669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31825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60FD230-E304-43C5-B60C-D5C1AAF6F5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nl-NL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BB67AA45-2482-452B-BC30-FB333AC70B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nl-NL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BFD1259-6C08-49E3-B9B1-4437B5CBC2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41745-0980-47EB-B618-FB02A8C8A1FA}" type="datetime1">
              <a:rPr lang="nl-NL" smtClean="0"/>
              <a:t>27-11-2020</a:t>
            </a:fld>
            <a:endParaRPr lang="nl-NL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5097AA0-FD76-4041-A9F6-A5C87F895B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38BFDBD-0308-43C9-B4A9-4A4B08B63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7A7C7-6A75-45CE-BF6D-B0CCCAF669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51595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94324937-D106-430B-A5B1-2581AE96DAB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nl-NL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60F0928F-C80F-4BCF-9768-7D8C6E517C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nl-NL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76D8D11-80E1-4D4D-ADEB-CD858E4E9A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20DA9-C538-44C8-8F24-E760FFBF5724}" type="datetime1">
              <a:rPr lang="nl-NL" smtClean="0"/>
              <a:t>27-11-2020</a:t>
            </a:fld>
            <a:endParaRPr lang="nl-NL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F0C220A-E8CE-4A41-9400-BA3DA5DBA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4A24B41-EA97-4D82-83E4-488F434FB6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7A7C7-6A75-45CE-BF6D-B0CCCAF669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16937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CA57AC3-7B8D-4A23-88CA-1DAA9340FB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nl-NL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DAF9F0B-A922-4817-85B3-BFA494A083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nl-NL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EBD16E4-72BE-4ED5-B0A5-149875FFFF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D9B34-AB4F-4870-8480-2296085B1CB4}" type="datetime1">
              <a:rPr lang="nl-NL" smtClean="0"/>
              <a:t>27-11-2020</a:t>
            </a:fld>
            <a:endParaRPr lang="nl-NL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92FEB73-96E9-460A-85ED-35EBBC25B8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0207FC7-92C2-4978-8ED4-E6F559EA1C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7A7C7-6A75-45CE-BF6D-B0CCCAF669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291222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94D405B-17D7-471A-B9CA-9915305818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nl-NL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0F386D8-3F82-404C-B12F-C487735D8E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1DEA12D-FFF3-49BB-84EF-CF1660B6CB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A2A0B-9389-40D5-84AB-03CF4F23B507}" type="datetime1">
              <a:rPr lang="nl-NL" smtClean="0"/>
              <a:t>27-11-2020</a:t>
            </a:fld>
            <a:endParaRPr lang="nl-NL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B70B392-FAF8-4887-8786-80FF05182E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77BA284-8C7E-4B5E-ADB9-47568A25BE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7A7C7-6A75-45CE-BF6D-B0CCCAF669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76309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FF9AC12-71DB-4FD4-8723-41A56F7299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nl-NL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7CEDB12-0E9F-4291-8288-C09B369B92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nl-NL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68C38104-F336-4910-B3D4-EB66FA8357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nl-NL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696CE85-BCA5-439D-8B2E-26CE256F93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28460-7665-459B-870D-C67F854DD337}" type="datetime1">
              <a:rPr lang="nl-NL" smtClean="0"/>
              <a:t>27-11-2020</a:t>
            </a:fld>
            <a:endParaRPr lang="nl-NL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4D1AA73-AE77-41E5-B4BA-746A1D63B4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6A2FBD4-F2D8-4FD2-89F5-C1BC726D73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7A7C7-6A75-45CE-BF6D-B0CCCAF669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908073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ACA629-5ED9-4F18-ACB4-FD1D6E4655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nl-NL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11D46F7-8C06-49D4-A1EE-463F95CE31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9DF3E68-E992-4174-B187-E12AA3AFF4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nl-NL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50ED856D-3C4D-4B60-BFFF-A0DF307E797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5EA7863C-5518-4DAA-9102-3348076621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nl-NL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E897305F-88BD-47BD-9184-8D49D6071B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01FFD-08CB-4989-9BC0-882BD59819AA}" type="datetime1">
              <a:rPr lang="nl-NL" smtClean="0"/>
              <a:t>27-11-2020</a:t>
            </a:fld>
            <a:endParaRPr lang="nl-NL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187FF2D5-0D3B-4757-ADEB-D34C17FAB2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7712E6C8-3BDB-4FE5-85D6-08FBB06AA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7A7C7-6A75-45CE-BF6D-B0CCCAF669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05830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C0A6D4B-4163-4C36-9FC6-0C840E72BA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nl-NL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1A823946-51BB-41F0-B7B9-BB68CD1104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B1A9E-F3A0-4692-8593-533ABB06C8D6}" type="datetime1">
              <a:rPr lang="nl-NL" smtClean="0"/>
              <a:t>27-11-2020</a:t>
            </a:fld>
            <a:endParaRPr lang="nl-NL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978654E0-7E7E-4994-AEEB-822E3605FB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768DF6C-0342-4864-9EF7-76A9A0E776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7A7C7-6A75-45CE-BF6D-B0CCCAF669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567580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FAE82624-61E8-4BFA-85FB-DB47E4EDE0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76AD9-31E0-47E0-A239-C5DBAEA35D93}" type="datetime1">
              <a:rPr lang="nl-NL" smtClean="0"/>
              <a:t>27-11-2020</a:t>
            </a:fld>
            <a:endParaRPr lang="nl-NL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5119CC37-3DA2-4D6D-8DFD-F90066FA70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9E728A9F-AE3D-441F-A0CA-A96DA84D2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7A7C7-6A75-45CE-BF6D-B0CCCAF669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62876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9A7F53C-3C92-47B6-9FB2-5C372C69C8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nl-NL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751FFE7-1C2F-4FCF-A159-6681684B7C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nl-NL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0BD65200-01E3-4C16-B26C-B822468149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F36BBCB-24D5-4B39-A502-2459545E9B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E00A2-6001-4F2E-9E6A-18C6C132D5C9}" type="datetime1">
              <a:rPr lang="nl-NL" smtClean="0"/>
              <a:t>27-11-2020</a:t>
            </a:fld>
            <a:endParaRPr lang="nl-NL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1AA9FB6-2648-4926-B52E-D69DC894E0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F1EF66F-AA6E-4404-AD2A-E98390C6C3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7A7C7-6A75-45CE-BF6D-B0CCCAF669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177999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E674FA8-31B3-4672-ABAD-657C461EBF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nl-NL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0322F4C8-C359-4E51-890B-D9B26A90F45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BDDC1E4D-66F2-4BEF-878A-C21C74D1CD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9D10D98-16C9-44B3-B740-C6B3F93E79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B9C47-D5AC-465B-813C-6DB41244C73A}" type="datetime1">
              <a:rPr lang="nl-NL" smtClean="0"/>
              <a:t>27-11-2020</a:t>
            </a:fld>
            <a:endParaRPr lang="nl-NL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6C5722F-025F-4F49-A8C4-EC102C757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C014C07-827E-4048-989C-9F2F85552A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7A7C7-6A75-45CE-BF6D-B0CCCAF669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94056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4ED5D187-877D-409E-A8E2-7A9D57127F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nl-NL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05F7BC4-3EE3-4A46-8357-AB2E7635C3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nl-NL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D5737E8-F928-44D2-A064-147309EE37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D81E0F-69E0-4049-9260-E99D57D5EC82}" type="datetime1">
              <a:rPr lang="nl-NL" smtClean="0"/>
              <a:t>27-11-2020</a:t>
            </a:fld>
            <a:endParaRPr lang="nl-NL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5691749-8FC9-4561-9F38-9F3D51952C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E15DA6A-F32F-4EA9-B234-7524B22B84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17A7C7-6A75-45CE-BF6D-B0CCCAF669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55480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C8298F8-7BF3-46CA-B464-812A91DA75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65947"/>
            <a:ext cx="9144000" cy="2387600"/>
          </a:xfrm>
        </p:spPr>
        <p:txBody>
          <a:bodyPr/>
          <a:lstStyle/>
          <a:p>
            <a:r>
              <a:rPr lang="de-DE" dirty="0"/>
              <a:t>Composite-</a:t>
            </a:r>
            <a:r>
              <a:rPr lang="de-DE" dirty="0" err="1"/>
              <a:t>Based</a:t>
            </a:r>
            <a:r>
              <a:rPr lang="de-DE" dirty="0"/>
              <a:t> SEM</a:t>
            </a:r>
            <a:endParaRPr lang="nl-NL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E435B823-CE77-4937-9013-4903906822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845622"/>
            <a:ext cx="9144000" cy="1655762"/>
          </a:xfrm>
        </p:spPr>
        <p:txBody>
          <a:bodyPr/>
          <a:lstStyle/>
          <a:p>
            <a:r>
              <a:rPr lang="de-DE" dirty="0"/>
              <a:t>Chapter 5: Model </a:t>
            </a:r>
            <a:r>
              <a:rPr lang="de-DE" dirty="0" err="1"/>
              <a:t>Estimation</a:t>
            </a:r>
            <a:endParaRPr lang="nl-NL" dirty="0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928E37D5-F307-4ED7-A19A-3F7E42DF57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9586" y="292608"/>
            <a:ext cx="2052828" cy="2926080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4400500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4118775-B9C2-4C4A-A1CD-C722538F80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Topics</a:t>
            </a:r>
            <a:endParaRPr lang="nl-NL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99A8799-9B82-4C96-81EE-6A13E502B2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Estimating composite models</a:t>
            </a:r>
          </a:p>
          <a:p>
            <a:pPr lvl="1">
              <a:buFont typeface="Calibri" panose="020F0502020204030204" pitchFamily="34" charset="0"/>
              <a:buChar char="─"/>
            </a:pPr>
            <a:r>
              <a:rPr lang="en-US" dirty="0"/>
              <a:t>Sum Scores</a:t>
            </a:r>
          </a:p>
          <a:p>
            <a:pPr lvl="1">
              <a:buFont typeface="Calibri" panose="020F0502020204030204" pitchFamily="34" charset="0"/>
              <a:buChar char="─"/>
            </a:pPr>
            <a:r>
              <a:rPr lang="en-US" dirty="0"/>
              <a:t>Partial least squares path modeling (PLS)</a:t>
            </a:r>
          </a:p>
          <a:p>
            <a:pPr lvl="1">
              <a:buFont typeface="Calibri" panose="020F0502020204030204" pitchFamily="34" charset="0"/>
              <a:buChar char="─"/>
            </a:pPr>
            <a:r>
              <a:rPr lang="en-US" dirty="0"/>
              <a:t>Generalized canonical correlation analysis (GCCA)</a:t>
            </a:r>
          </a:p>
          <a:p>
            <a:pPr lvl="1">
              <a:buFont typeface="Calibri" panose="020F0502020204030204" pitchFamily="34" charset="0"/>
              <a:buChar char="─"/>
            </a:pPr>
            <a:r>
              <a:rPr lang="en-US" dirty="0"/>
              <a:t>Generalized structured component analysis (GSCA)</a:t>
            </a:r>
          </a:p>
          <a:p>
            <a:r>
              <a:rPr lang="en-US" dirty="0"/>
              <a:t>Modifications for factor models</a:t>
            </a:r>
          </a:p>
          <a:p>
            <a:pPr lvl="1">
              <a:buFont typeface="Calibri" panose="020F0502020204030204" pitchFamily="34" charset="0"/>
              <a:buChar char="─"/>
            </a:pPr>
            <a:r>
              <a:rPr lang="en-US" dirty="0"/>
              <a:t>Sum scores with correction for attenuation</a:t>
            </a:r>
          </a:p>
          <a:p>
            <a:pPr lvl="1">
              <a:buFont typeface="Calibri" panose="020F0502020204030204" pitchFamily="34" charset="0"/>
              <a:buChar char="─"/>
            </a:pPr>
            <a:r>
              <a:rPr lang="en-US" dirty="0"/>
              <a:t>Consistent PLS (</a:t>
            </a:r>
            <a:r>
              <a:rPr lang="en-US" dirty="0" err="1"/>
              <a:t>PLSc</a:t>
            </a:r>
            <a:r>
              <a:rPr lang="en-US" dirty="0"/>
              <a:t>)</a:t>
            </a:r>
          </a:p>
          <a:p>
            <a:r>
              <a:rPr lang="en-US" dirty="0"/>
              <a:t>Fitting functions</a:t>
            </a:r>
            <a:endParaRPr lang="nl-NL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68ADED1-EE41-49CD-BC98-DCEF590567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7A7C7-6A75-45CE-BF6D-B0CCCAF669CF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324973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0899FB3-77ED-48C5-9AA1-A999BDD24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085A4268-FB5C-4747-A065-FAA71C6EF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7A7C7-6A75-45CE-BF6D-B0CCCAF669CF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1753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8C0F63C-BF30-45D4-AAAA-89ABDAB9B8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Three steps:</a:t>
            </a:r>
          </a:p>
          <a:p>
            <a:pPr marL="358775" indent="-358775">
              <a:buFont typeface="+mj-lt"/>
              <a:buAutoNum type="arabicPeriod"/>
            </a:pPr>
            <a:r>
              <a:rPr lang="en-US" dirty="0"/>
              <a:t>Determine weights</a:t>
            </a:r>
          </a:p>
          <a:p>
            <a:pPr lvl="1"/>
            <a:r>
              <a:rPr lang="en-US" dirty="0"/>
              <a:t>Equal weights (leading to sum scores)</a:t>
            </a:r>
          </a:p>
          <a:p>
            <a:pPr lvl="1"/>
            <a:r>
              <a:rPr lang="en-US" dirty="0"/>
              <a:t>Other predefined weights (e.g., based on expert judgment)</a:t>
            </a:r>
          </a:p>
          <a:p>
            <a:pPr lvl="1"/>
            <a:r>
              <a:rPr lang="en-US" dirty="0"/>
              <a:t>Optimized weights (e.g., principal component analysis)</a:t>
            </a:r>
          </a:p>
          <a:p>
            <a:pPr marL="360363" indent="-360363">
              <a:spcBef>
                <a:spcPts val="3600"/>
              </a:spcBef>
              <a:buFont typeface="+mj-lt"/>
              <a:buAutoNum type="arabicPeriod"/>
            </a:pPr>
            <a:r>
              <a:rPr lang="en-US" dirty="0"/>
              <a:t>Calculate construct scores:</a:t>
            </a:r>
          </a:p>
          <a:p>
            <a:pPr marL="360363" indent="-360363">
              <a:spcBef>
                <a:spcPts val="3600"/>
              </a:spcBef>
              <a:buFont typeface="+mj-lt"/>
              <a:buAutoNum type="arabicPeriod"/>
            </a:pPr>
            <a:r>
              <a:rPr lang="en-US" dirty="0"/>
              <a:t>Calculate path coefficients based on construct score correlations.</a:t>
            </a: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E4329B40-B53F-4497-83EC-EB418992F7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75556" y="3971774"/>
            <a:ext cx="2015399" cy="1227987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7711D199-98C7-464D-82D6-619D4D361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Stand-Alone Constructions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B8E747A-65D6-4743-98F7-04A6CF0C9B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7A7C7-6A75-45CE-BF6D-B0CCCAF669CF}" type="slidenum">
              <a:rPr lang="nl-NL" smtClean="0"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459065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2AAB0A8-BACA-43C7-B0DC-D2870522CF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577228"/>
          </a:xfrm>
        </p:spPr>
        <p:txBody>
          <a:bodyPr>
            <a:normAutofit fontScale="90000"/>
          </a:bodyPr>
          <a:lstStyle/>
          <a:p>
            <a:r>
              <a:rPr lang="de-DE" dirty="0"/>
              <a:t>PLS Path Modeling</a:t>
            </a:r>
            <a:br>
              <a:rPr lang="de-DE" dirty="0"/>
            </a:br>
            <a:r>
              <a:rPr lang="de-DE" dirty="0"/>
              <a:t>and Selected</a:t>
            </a:r>
            <a:br>
              <a:rPr lang="de-DE" dirty="0"/>
            </a:br>
            <a:r>
              <a:rPr lang="de-DE" dirty="0" err="1"/>
              <a:t>Extensions</a:t>
            </a:r>
            <a:endParaRPr lang="nl-NL" dirty="0"/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CB7D74F3-7817-4A0D-B48F-6D03CCEF1F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7A7C7-6A75-45CE-BF6D-B0CCCAF669CF}" type="slidenum">
              <a:rPr lang="nl-NL" smtClean="0"/>
              <a:t>5</a:t>
            </a:fld>
            <a:endParaRPr lang="nl-NL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811CA4BE-4866-40A3-A1E8-DD0F4DE32A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42092" y="365125"/>
            <a:ext cx="5513692" cy="6356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79140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5ED0291-88E4-4265-99EA-178FFBFD73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What</a:t>
            </a:r>
            <a:r>
              <a:rPr lang="de-DE" dirty="0"/>
              <a:t> GSCA </a:t>
            </a:r>
            <a:r>
              <a:rPr lang="de-DE" dirty="0" err="1"/>
              <a:t>Actually</a:t>
            </a:r>
            <a:r>
              <a:rPr lang="de-DE" dirty="0"/>
              <a:t> </a:t>
            </a:r>
            <a:r>
              <a:rPr lang="de-DE" dirty="0" err="1"/>
              <a:t>Does</a:t>
            </a:r>
            <a:endParaRPr lang="nl-NL" dirty="0"/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864B0785-E088-49D1-8848-FF1CA621E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7A7C7-6A75-45CE-BF6D-B0CCCAF669CF}" type="slidenum">
              <a:rPr lang="nl-NL" smtClean="0"/>
              <a:t>6</a:t>
            </a:fld>
            <a:endParaRPr lang="nl-NL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6B1688EF-33BB-4E5F-8344-AD50C06587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38333" y="1694807"/>
            <a:ext cx="5434483" cy="4661544"/>
          </a:xfrm>
          <a:prstGeom prst="rect">
            <a:avLst/>
          </a:prstGeom>
        </p:spPr>
      </p:pic>
      <p:pic>
        <p:nvPicPr>
          <p:cNvPr id="5" name="Grafik 4">
            <a:extLst>
              <a:ext uri="{FF2B5EF4-FFF2-40B4-BE49-F238E27FC236}">
                <a16:creationId xmlns:a16="http://schemas.microsoft.com/office/drawing/2014/main" id="{894CED98-6791-40E3-8B9C-E5E4D1E144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9876" y="1690688"/>
            <a:ext cx="5367040" cy="3431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00605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5D09D28-1452-40DA-9F7E-FBCA1DC688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Correction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Attenuation</a:t>
            </a:r>
            <a:endParaRPr lang="nl-NL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F02E8DC-8388-43AD-BBC3-23751FA6B2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The </a:t>
            </a:r>
            <a:r>
              <a:rPr lang="de-DE" dirty="0" err="1"/>
              <a:t>correlation</a:t>
            </a:r>
            <a:r>
              <a:rPr lang="de-DE" dirty="0"/>
              <a:t> </a:t>
            </a:r>
            <a:r>
              <a:rPr lang="de-DE" dirty="0" err="1"/>
              <a:t>between</a:t>
            </a:r>
            <a:r>
              <a:rPr lang="de-DE" dirty="0"/>
              <a:t> </a:t>
            </a:r>
            <a:r>
              <a:rPr lang="de-DE" dirty="0" err="1"/>
              <a:t>two</a:t>
            </a:r>
            <a:r>
              <a:rPr lang="de-DE" dirty="0"/>
              <a:t> latent variables </a:t>
            </a:r>
            <a:r>
              <a:rPr lang="de-DE" dirty="0" err="1"/>
              <a:t>equals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correlation</a:t>
            </a:r>
            <a:r>
              <a:rPr lang="de-DE" dirty="0"/>
              <a:t> </a:t>
            </a:r>
            <a:r>
              <a:rPr lang="de-DE" dirty="0" err="1"/>
              <a:t>between</a:t>
            </a:r>
            <a:r>
              <a:rPr lang="de-DE" dirty="0"/>
              <a:t> </a:t>
            </a:r>
            <a:r>
              <a:rPr lang="de-DE" dirty="0" err="1"/>
              <a:t>their</a:t>
            </a:r>
            <a:r>
              <a:rPr lang="de-DE" dirty="0"/>
              <a:t> </a:t>
            </a:r>
            <a:r>
              <a:rPr lang="de-DE" dirty="0" err="1"/>
              <a:t>construct</a:t>
            </a:r>
            <a:r>
              <a:rPr lang="de-DE" dirty="0"/>
              <a:t> </a:t>
            </a:r>
            <a:r>
              <a:rPr lang="de-DE" dirty="0" err="1"/>
              <a:t>scores</a:t>
            </a:r>
            <a:r>
              <a:rPr lang="de-DE" dirty="0"/>
              <a:t> </a:t>
            </a:r>
            <a:r>
              <a:rPr lang="de-DE" dirty="0" err="1"/>
              <a:t>divided</a:t>
            </a:r>
            <a:r>
              <a:rPr lang="de-DE" dirty="0"/>
              <a:t> </a:t>
            </a:r>
            <a:r>
              <a:rPr lang="de-DE" dirty="0" err="1"/>
              <a:t>by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geometric</a:t>
            </a:r>
            <a:r>
              <a:rPr lang="de-DE" dirty="0"/>
              <a:t> </a:t>
            </a:r>
            <a:r>
              <a:rPr lang="de-DE" dirty="0" err="1"/>
              <a:t>mean</a:t>
            </a:r>
            <a:r>
              <a:rPr lang="de-DE" dirty="0"/>
              <a:t> of </a:t>
            </a:r>
            <a:r>
              <a:rPr lang="de-DE" dirty="0" err="1"/>
              <a:t>their</a:t>
            </a:r>
            <a:r>
              <a:rPr lang="de-DE" dirty="0"/>
              <a:t> </a:t>
            </a:r>
            <a:r>
              <a:rPr lang="de-DE" dirty="0" err="1"/>
              <a:t>scores</a:t>
            </a:r>
            <a:r>
              <a:rPr lang="de-DE" dirty="0"/>
              <a:t>‘ </a:t>
            </a:r>
            <a:r>
              <a:rPr lang="de-DE" dirty="0" err="1"/>
              <a:t>reliabilities</a:t>
            </a:r>
            <a:r>
              <a:rPr lang="de-DE" dirty="0"/>
              <a:t>:</a:t>
            </a:r>
            <a:endParaRPr lang="nl-NL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2ECCAD5-DEC9-4DBA-8426-BA36627C39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7A7C7-6A75-45CE-BF6D-B0CCCAF669CF}" type="slidenum">
              <a:rPr lang="nl-NL" smtClean="0"/>
              <a:t>7</a:t>
            </a:fld>
            <a:endParaRPr lang="nl-NL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84F4EC01-8EA8-46C8-8473-5B05BAFC39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37796" y="4156804"/>
            <a:ext cx="6916407" cy="1691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32736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82D2122-1759-48F0-ADE0-A3D57B93B3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Bibliography</a:t>
            </a:r>
            <a:endParaRPr lang="nl-NL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392EB44-9DCD-4834-B6A9-DE6323CC37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58775" indent="-358775">
              <a:buNone/>
            </a:pPr>
            <a:r>
              <a:rPr lang="en-US" sz="1800" dirty="0"/>
              <a:t>Cantaluppi, G., &amp; </a:t>
            </a:r>
            <a:r>
              <a:rPr lang="en-US" sz="1800" dirty="0" err="1"/>
              <a:t>Boari</a:t>
            </a:r>
            <a:r>
              <a:rPr lang="en-US" sz="1800" dirty="0"/>
              <a:t>, G. (2016). A partial least squares algorithm handling ordinal variables. In H. Abdi, V. Esposito </a:t>
            </a:r>
            <a:r>
              <a:rPr lang="en-US" sz="1800" dirty="0" err="1"/>
              <a:t>Vinzi</a:t>
            </a:r>
            <a:r>
              <a:rPr lang="en-US" sz="1800" dirty="0"/>
              <a:t>, G. Russolillo, G. Saporta, &amp; L. Trinchera (Eds.), The Multiple Facets of Partial Least Squares and Related Methods. Cham, Switzerland: Springer, pp. 295–306.</a:t>
            </a:r>
          </a:p>
          <a:p>
            <a:pPr marL="358775" indent="-358775">
              <a:buNone/>
            </a:pPr>
            <a:r>
              <a:rPr lang="en-US" sz="1800" dirty="0"/>
              <a:t>Dijkstra, T. K., &amp; Henseler, J. (2015a). Consistent and asymptotically normal PLS estimators for linear structural equations. </a:t>
            </a:r>
            <a:r>
              <a:rPr lang="en-US" sz="1800" i="1" dirty="0"/>
              <a:t>Computational Statistics &amp; Data Analysis</a:t>
            </a:r>
            <a:r>
              <a:rPr lang="en-US" sz="1800" dirty="0"/>
              <a:t>, 81 (1), 10–23.</a:t>
            </a:r>
          </a:p>
          <a:p>
            <a:pPr marL="358775" indent="-358775">
              <a:buNone/>
            </a:pPr>
            <a:r>
              <a:rPr lang="en-US" sz="1800" dirty="0"/>
              <a:t>Dijkstra, T. K., &amp; Henseler, J. (2015b). Consistent partial least squares path modeling. </a:t>
            </a:r>
            <a:r>
              <a:rPr lang="en-US" sz="1800" i="1" dirty="0"/>
              <a:t>MIS Quarterly</a:t>
            </a:r>
            <a:r>
              <a:rPr lang="en-US" sz="1800" dirty="0"/>
              <a:t>, 39 (2), 297–316.</a:t>
            </a:r>
          </a:p>
          <a:p>
            <a:pPr marL="358775" indent="-358775">
              <a:buNone/>
            </a:pPr>
            <a:r>
              <a:rPr lang="en-US" sz="1800" dirty="0"/>
              <a:t>Henseler, J. (2020). </a:t>
            </a:r>
            <a:r>
              <a:rPr lang="en-US" sz="1800" i="1" dirty="0"/>
              <a:t>Composite-Based Structural Equation Modeling: Analyzing Latent and Emergent Variables</a:t>
            </a:r>
            <a:r>
              <a:rPr lang="en-US" sz="1800" dirty="0"/>
              <a:t>, New York: Guilford Press.</a:t>
            </a:r>
          </a:p>
          <a:p>
            <a:pPr marL="358775" indent="-358775">
              <a:buNone/>
            </a:pPr>
            <a:r>
              <a:rPr lang="en-US" sz="1800" dirty="0"/>
              <a:t>Schamberger, T., Schuberth, F., Henseler, J., &amp; Dijkstra, T. K. (2020). Robust partial least squares path modeling. </a:t>
            </a:r>
            <a:r>
              <a:rPr lang="en-US" sz="1800" i="1" dirty="0"/>
              <a:t>Behaviormetrika</a:t>
            </a:r>
            <a:r>
              <a:rPr lang="en-US" sz="1800" dirty="0"/>
              <a:t>, 47(1), 307–334.</a:t>
            </a:r>
          </a:p>
          <a:p>
            <a:pPr marL="358775" indent="-358775">
              <a:buNone/>
            </a:pPr>
            <a:r>
              <a:rPr lang="en-US" sz="1800" dirty="0"/>
              <a:t>Schuberth, F., Henseler, J., &amp; Dijkstra, T. K. (2018b). Partial least squares path modeling using ordinal categorical indicators. </a:t>
            </a:r>
            <a:r>
              <a:rPr lang="en-US" sz="1800" i="1" dirty="0"/>
              <a:t>Quality &amp; Quantity</a:t>
            </a:r>
            <a:r>
              <a:rPr lang="en-US" sz="1800" dirty="0"/>
              <a:t>, 52(1), 9–35.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085652C-04A0-4303-A190-D3A0B7748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7A7C7-6A75-45CE-BF6D-B0CCCAF669CF}" type="slidenum">
              <a:rPr lang="nl-NL" smtClean="0"/>
              <a:t>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401973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4487</TotalTime>
  <Words>381</Words>
  <Application>Microsoft Office PowerPoint</Application>
  <PresentationFormat>Breitbild</PresentationFormat>
  <Paragraphs>39</Paragraphs>
  <Slides>8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</vt:lpstr>
      <vt:lpstr>Composite-Based SEM</vt:lpstr>
      <vt:lpstr>Topics</vt:lpstr>
      <vt:lpstr>PowerPoint-Präsentation</vt:lpstr>
      <vt:lpstr>Stand-Alone Constructions</vt:lpstr>
      <vt:lpstr>PLS Path Modeling and Selected Extensions</vt:lpstr>
      <vt:lpstr>What GSCA Actually Does</vt:lpstr>
      <vt:lpstr>Correction for Attenuation</vt:lpstr>
      <vt:lpstr>Bibliography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Composite-Based SEM</dc:title>
  <dc:creator>Henseler, J. (ET)</dc:creator>
  <cp:lastModifiedBy>Henseler, J. (ET)</cp:lastModifiedBy>
  <cp:revision>88</cp:revision>
  <dcterms:created xsi:type="dcterms:W3CDTF">2020-11-23T10:21:13Z</dcterms:created>
  <dcterms:modified xsi:type="dcterms:W3CDTF">2020-11-27T17:24:02Z</dcterms:modified>
</cp:coreProperties>
</file>