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66" r:id="rId5"/>
    <p:sldId id="270" r:id="rId6"/>
    <p:sldId id="271" r:id="rId7"/>
    <p:sldId id="269" r:id="rId8"/>
    <p:sldId id="267" r:id="rId9"/>
    <p:sldId id="272" r:id="rId10"/>
    <p:sldId id="268" r:id="rId11"/>
    <p:sldId id="274" r:id="rId12"/>
    <p:sldId id="27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999" autoAdjust="0"/>
  </p:normalViewPr>
  <p:slideViewPr>
    <p:cSldViewPr snapToGrid="0">
      <p:cViewPr varScale="1">
        <p:scale>
          <a:sx n="129" d="100"/>
          <a:sy n="129" d="100"/>
        </p:scale>
        <p:origin x="14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F8C32-1955-4FBE-9820-B4DAA2C23EA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C7BA1-977F-4AB5-85F8-CBA637C36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60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Picture source: https://en.wikipedia.org/wiki/Sophistic_works_of_Antiphon#/media/File:P.Oxy._XI_1364_fr._1,_cols._v-vii.jpg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7BA1-977F-4AB5-85F8-CBA637C3611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91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7BA1-977F-4AB5-85F8-CBA637C3611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40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7D5CC-9736-464C-8CE2-A005FEB4F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81CCB6-AC8B-4F4E-8D91-63FB3F444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2878F6-BFD4-404C-82C0-76DACB05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6CF1-6882-4295-9E67-8CFEC92E250D}" type="datetime1">
              <a:rPr lang="nl-NL" smtClean="0"/>
              <a:t>1-12-2020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ED2F8D-E481-4A50-899A-B7F2B7C8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0062A5-7301-424B-896A-685FDA3F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82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FD230-E304-43C5-B60C-D5C1AAF6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67AA45-2482-452B-BC30-FB333AC70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FD1259-6C08-49E3-B9B1-4437B5CB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1745-0980-47EB-B618-FB02A8C8A1FA}" type="datetime1">
              <a:rPr lang="nl-NL" smtClean="0"/>
              <a:t>1-12-2020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097AA0-FD76-4041-A9F6-A5C87F89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8BFDBD-0308-43C9-B4A9-4A4B08B6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59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4324937-D106-430B-A5B1-2581AE96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F0928F-C80F-4BCF-9768-7D8C6E517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6D8D11-80E1-4D4D-ADEB-CD858E4E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0DA9-C538-44C8-8F24-E760FFBF5724}" type="datetime1">
              <a:rPr lang="nl-NL" smtClean="0"/>
              <a:t>1-12-2020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C220A-E8CE-4A41-9400-BA3DA5DB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A24B41-EA97-4D82-83E4-488F434F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93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57AC3-7B8D-4A23-88CA-1DAA9340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AF9F0B-A922-4817-85B3-BFA494A08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BD16E4-72BE-4ED5-B0A5-149875FF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9B34-AB4F-4870-8480-2296085B1CB4}" type="datetime1">
              <a:rPr lang="nl-NL" smtClean="0"/>
              <a:t>1-12-2020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2FEB73-96E9-460A-85ED-35EBBC25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207FC7-92C2-4978-8ED4-E6F559EA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12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D405B-17D7-471A-B9CA-99153058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F386D8-3F82-404C-B12F-C487735D8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DEA12D-FFF3-49BB-84EF-CF1660B6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2A0B-9389-40D5-84AB-03CF4F23B507}" type="datetime1">
              <a:rPr lang="nl-NL" smtClean="0"/>
              <a:t>1-12-2020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70B392-FAF8-4887-8786-80FF0518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7BA284-8C7E-4B5E-ADB9-47568A25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30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9AC12-71DB-4FD4-8723-41A56F72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CEDB12-0E9F-4291-8288-C09B369B9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C38104-F336-4910-B3D4-EB66FA835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96CE85-BCA5-439D-8B2E-26CE256F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460-7665-459B-870D-C67F854DD337}" type="datetime1">
              <a:rPr lang="nl-NL" smtClean="0"/>
              <a:t>1-12-2020</a:t>
            </a:fld>
            <a:endParaRPr lang="nl-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D1AA73-AE77-41E5-B4BA-746A1D63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A2FBD4-F2D8-4FD2-89F5-C1BC726D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80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CA629-5ED9-4F18-ACB4-FD1D6E46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1D46F7-8C06-49D4-A1EE-463F95CE3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DF3E68-E992-4174-B187-E12AA3AFF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ED856D-3C4D-4B60-BFFF-A0DF307E7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EA7863C-5518-4DAA-9102-334807662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897305F-88BD-47BD-9184-8D49D607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1FFD-08CB-4989-9BC0-882BD59819AA}" type="datetime1">
              <a:rPr lang="nl-NL" smtClean="0"/>
              <a:t>1-12-2020</a:t>
            </a:fld>
            <a:endParaRPr lang="nl-NL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7FF2D5-0D3B-4757-ADEB-D34C17FA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712E6C8-3BDB-4FE5-85D6-08FBB06A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83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A6D4B-4163-4C36-9FC6-0C840E72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823946-51BB-41F0-B7B9-BB68CD11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1A9E-F3A0-4692-8593-533ABB06C8D6}" type="datetime1">
              <a:rPr lang="nl-NL" smtClean="0"/>
              <a:t>1-12-2020</a:t>
            </a:fld>
            <a:endParaRPr lang="nl-NL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8654E0-7E7E-4994-AEEB-822E3605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68DF6C-0342-4864-9EF7-76A9A0E7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75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E82624-61E8-4BFA-85FB-DB47E4ED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6AD9-31E0-47E0-A239-C5DBAEA35D93}" type="datetime1">
              <a:rPr lang="nl-NL" smtClean="0"/>
              <a:t>1-12-2020</a:t>
            </a:fld>
            <a:endParaRPr lang="nl-NL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19CC37-3DA2-4D6D-8DFD-F90066FA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728A9F-AE3D-441F-A0CA-A96DA84D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87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7F53C-3C92-47B6-9FB2-5C372C69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51FFE7-1C2F-4FCF-A159-6681684B7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D65200-01E3-4C16-B26C-B82246814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36BBCB-24D5-4B39-A502-2459545E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00A2-6001-4F2E-9E6A-18C6C132D5C9}" type="datetime1">
              <a:rPr lang="nl-NL" smtClean="0"/>
              <a:t>1-12-2020</a:t>
            </a:fld>
            <a:endParaRPr lang="nl-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AA9FB6-2648-4926-B52E-D69DC894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1EF66F-AA6E-4404-AD2A-E98390C6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79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74FA8-31B3-4672-ABAD-657C461EB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22F4C8-C359-4E51-890B-D9B26A90F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DC1E4D-66F2-4BEF-878A-C21C74D1C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D10D98-16C9-44B3-B740-C6B3F93E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9C47-D5AC-465B-813C-6DB41244C73A}" type="datetime1">
              <a:rPr lang="nl-NL" smtClean="0"/>
              <a:t>1-12-2020</a:t>
            </a:fld>
            <a:endParaRPr lang="nl-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C5722F-025F-4F49-A8C4-EC102C75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014C07-827E-4048-989C-9F2F8555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05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ED5D187-877D-409E-A8E2-7A9D5712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5F7BC4-3EE3-4A46-8357-AB2E7635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5737E8-F928-44D2-A064-147309EE3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1E0F-69E0-4049-9260-E99D57D5EC82}" type="datetime1">
              <a:rPr lang="nl-NL" smtClean="0"/>
              <a:t>1-12-2020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691749-8FC9-4561-9F38-9F3D51952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15DA6A-F32F-4EA9-B234-7524B22B8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48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298F8-7BF3-46CA-B464-812A91DA7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5947"/>
            <a:ext cx="9144000" cy="2387600"/>
          </a:xfrm>
        </p:spPr>
        <p:txBody>
          <a:bodyPr/>
          <a:lstStyle/>
          <a:p>
            <a:r>
              <a:rPr lang="de-DE" dirty="0"/>
              <a:t>Composite-</a:t>
            </a:r>
            <a:r>
              <a:rPr lang="de-DE" dirty="0" err="1"/>
              <a:t>Based</a:t>
            </a:r>
            <a:r>
              <a:rPr lang="de-DE" dirty="0"/>
              <a:t> SEM</a:t>
            </a:r>
            <a:endParaRPr lang="nl-NL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35B823-CE77-4937-9013-49039068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45622"/>
            <a:ext cx="9144000" cy="1655762"/>
          </a:xfrm>
        </p:spPr>
        <p:txBody>
          <a:bodyPr/>
          <a:lstStyle/>
          <a:p>
            <a:r>
              <a:rPr lang="de-DE" dirty="0"/>
              <a:t>Chapter 2: </a:t>
            </a:r>
            <a:r>
              <a:rPr lang="de-DE" dirty="0" err="1"/>
              <a:t>Auxiliary</a:t>
            </a:r>
            <a:r>
              <a:rPr lang="de-DE" dirty="0"/>
              <a:t> </a:t>
            </a:r>
            <a:r>
              <a:rPr lang="de-DE" dirty="0" err="1"/>
              <a:t>Theories</a:t>
            </a:r>
            <a:endParaRPr lang="nl-NL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8E37D5-F307-4ED7-A19A-3F7E42DF5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86" y="292608"/>
            <a:ext cx="2052828" cy="29260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05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98480-C91B-421D-A233-3D104CA0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Synthesis </a:t>
            </a:r>
            <a:br>
              <a:rPr lang="de-DE" dirty="0"/>
            </a:br>
            <a:r>
              <a:rPr lang="de-DE" dirty="0"/>
              <a:t>Theory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78EC2F-E479-44E9-900B-FEEFED83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10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F28C07-DA5F-4BF5-8DE8-A5BFB493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639" y="0"/>
            <a:ext cx="563136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516AA-F866-4F7C-B83B-52C072B6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Synthesis Theory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2E9D50-7593-423A-9465-F51213B8B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Postulates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usefulness</a:t>
            </a:r>
            <a:r>
              <a:rPr lang="de-DE" dirty="0"/>
              <a:t> of an emergent variable.</a:t>
            </a:r>
          </a:p>
          <a:p>
            <a:r>
              <a:rPr lang="de-DE" dirty="0"/>
              <a:t>An emergent variable </a:t>
            </a:r>
            <a:r>
              <a:rPr lang="de-DE" dirty="0" err="1"/>
              <a:t>emerges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set</a:t>
            </a:r>
            <a:r>
              <a:rPr lang="de-DE" dirty="0"/>
              <a:t> of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elementary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.</a:t>
            </a:r>
            <a:r>
              <a:rPr lang="en-US" dirty="0"/>
              <a:t> </a:t>
            </a:r>
          </a:p>
          <a:p>
            <a:r>
              <a:rPr lang="de-DE" dirty="0"/>
              <a:t>Axiom of </a:t>
            </a:r>
            <a:r>
              <a:rPr lang="de-DE" dirty="0" err="1"/>
              <a:t>unity</a:t>
            </a:r>
            <a:r>
              <a:rPr lang="de-DE" dirty="0"/>
              <a:t>: </a:t>
            </a:r>
            <a:r>
              <a:rPr lang="en-US" i="1" dirty="0"/>
              <a:t>A set of components forming an emergent variable acts along a single dimension in accomplishing its purpose.</a:t>
            </a:r>
            <a:r>
              <a:rPr lang="de-DE" dirty="0"/>
              <a:t> </a:t>
            </a:r>
          </a:p>
          <a:p>
            <a:r>
              <a:rPr lang="nl-NL" dirty="0"/>
              <a:t>Realization: Composite models, in which emergent variables are modeled as linear combinations of other variables.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E0EDD9-CFD7-4E15-9BDE-1F3CCEA7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3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D2122-1759-48F0-ADE0-A3D57B93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Bibliography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92EB44-9DCD-4834-B6A9-DE6323CC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None/>
            </a:pPr>
            <a:r>
              <a:rPr lang="en-US" sz="1800" dirty="0"/>
              <a:t>Henseler, J., &amp; Schuberth, F. (2020). Auxiliary Theories. In J. Henseler: </a:t>
            </a:r>
            <a:r>
              <a:rPr lang="en-US" sz="1800" i="1" dirty="0"/>
              <a:t>Composite-Based Structural Equation Modeling: Analyzing Latent and Emergent Variables</a:t>
            </a:r>
            <a:r>
              <a:rPr lang="en-US" sz="1800" dirty="0"/>
              <a:t>, New York: Guilford Press, pp. 25–37.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85652C-04A0-4303-A190-D3A0B774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19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18775-B9C2-4C4A-A1CD-C722538F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Topics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9A8799-9B82-4C96-81EE-6A13E502B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need for auxiliary theories</a:t>
            </a:r>
          </a:p>
          <a:p>
            <a:r>
              <a:rPr lang="en-US" dirty="0"/>
              <a:t>Different types of research</a:t>
            </a:r>
          </a:p>
          <a:p>
            <a:r>
              <a:rPr lang="en-US" dirty="0"/>
              <a:t>The auxiliary theory of behavioral science: Measurement Theory</a:t>
            </a:r>
          </a:p>
          <a:p>
            <a:r>
              <a:rPr lang="en-US" dirty="0"/>
              <a:t>The auxiliary theory of design science: Synthesis Theory</a:t>
            </a:r>
          </a:p>
          <a:p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8ADED1-EE41-49CD-BC98-DCEF5905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49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488D1-41F6-470E-9057-AA1FA8A7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of </a:t>
            </a:r>
            <a:r>
              <a:rPr lang="de-DE" dirty="0" err="1"/>
              <a:t>Auxiliary</a:t>
            </a:r>
            <a:r>
              <a:rPr lang="de-DE" dirty="0"/>
              <a:t> </a:t>
            </a:r>
            <a:r>
              <a:rPr lang="de-DE" dirty="0" err="1"/>
              <a:t>Theories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B08EA8-1EED-43B5-8ED9-FCEDC669C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Concepts</a:t>
            </a:r>
            <a:r>
              <a:rPr lang="de-DE" dirty="0"/>
              <a:t> (</a:t>
            </a:r>
            <a:r>
              <a:rPr lang="de-DE" dirty="0" err="1"/>
              <a:t>abstract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)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blocks</a:t>
            </a:r>
            <a:r>
              <a:rPr lang="de-DE" dirty="0"/>
              <a:t> of </a:t>
            </a:r>
            <a:r>
              <a:rPr lang="de-DE" dirty="0" err="1"/>
              <a:t>theories</a:t>
            </a:r>
            <a:r>
              <a:rPr lang="de-DE" dirty="0"/>
              <a:t> in </a:t>
            </a:r>
            <a:r>
              <a:rPr lang="de-DE" dirty="0" err="1"/>
              <a:t>business</a:t>
            </a:r>
            <a:r>
              <a:rPr lang="de-DE" dirty="0"/>
              <a:t> and social </a:t>
            </a:r>
            <a:r>
              <a:rPr lang="de-DE" dirty="0" err="1"/>
              <a:t>science</a:t>
            </a:r>
            <a:r>
              <a:rPr lang="de-DE" dirty="0"/>
              <a:t>.</a:t>
            </a:r>
          </a:p>
          <a:p>
            <a:r>
              <a:rPr lang="de-DE" dirty="0" err="1"/>
              <a:t>Auxiliary</a:t>
            </a:r>
            <a:r>
              <a:rPr lang="de-DE" dirty="0"/>
              <a:t> </a:t>
            </a:r>
            <a:r>
              <a:rPr lang="de-DE" dirty="0" err="1"/>
              <a:t>theories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concepts</a:t>
            </a:r>
            <a:r>
              <a:rPr lang="de-DE" dirty="0"/>
              <a:t> operational.</a:t>
            </a:r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23FE04-007F-4EB2-A3B2-FBFF49B5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3</a:t>
            </a:fld>
            <a:endParaRPr lang="nl-NL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868D5B-4E5E-4A5B-A3FE-AFF1CE8F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3850717"/>
            <a:ext cx="7077075" cy="22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2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E5EF3-25D4-4A69-A5B6-D80D6D4A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Steps</a:t>
            </a:r>
            <a:r>
              <a:rPr lang="de-DE" dirty="0"/>
              <a:t> of an </a:t>
            </a:r>
            <a:r>
              <a:rPr lang="de-DE" dirty="0" err="1"/>
              <a:t>Auxiliary</a:t>
            </a:r>
            <a:r>
              <a:rPr lang="de-DE" dirty="0"/>
              <a:t> Theory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30CEA-165B-4BF1-BD6D-582613712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Prescription for dimension reduction</a:t>
            </a:r>
          </a:p>
          <a:p>
            <a:pPr marL="457200" lvl="1" indent="0">
              <a:buNone/>
            </a:pPr>
            <a:r>
              <a:rPr lang="en-US" dirty="0"/>
              <a:t>A mathematical operation that reduces the dimensions of the set of observed variables into one single dimension</a:t>
            </a:r>
          </a:p>
          <a:p>
            <a:r>
              <a:rPr lang="en-US" dirty="0"/>
              <a:t>The auxiliary theory’s central axiom</a:t>
            </a:r>
          </a:p>
          <a:p>
            <a:pPr marL="457200" lvl="1" indent="0">
              <a:buNone/>
            </a:pPr>
            <a:r>
              <a:rPr lang="en-US" dirty="0"/>
              <a:t>A formulation of the statistical consequences of the concept</a:t>
            </a:r>
          </a:p>
          <a:p>
            <a:r>
              <a:rPr lang="en-US" dirty="0"/>
              <a:t>Interpretation of the construct</a:t>
            </a:r>
          </a:p>
          <a:p>
            <a:pPr marL="457200" lvl="1" indent="0">
              <a:buNone/>
            </a:pPr>
            <a:r>
              <a:rPr lang="en-US" dirty="0"/>
              <a:t>Giving meaning through related variables</a:t>
            </a:r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5F0A91-627E-4BE0-A2CC-893D193E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81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F454F-FCDD-421B-A079-FA6A86EA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of Laws</a:t>
            </a:r>
            <a:endParaRPr lang="nl-NL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F8104E-6FCD-4D25-B5F0-0DA96CB0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5</a:t>
            </a:fld>
            <a:endParaRPr lang="nl-NL"/>
          </a:p>
        </p:txBody>
      </p:sp>
      <p:sp>
        <p:nvSpPr>
          <p:cNvPr id="11" name="Zierrahmen 10">
            <a:extLst>
              <a:ext uri="{FF2B5EF4-FFF2-40B4-BE49-F238E27FC236}">
                <a16:creationId xmlns:a16="http://schemas.microsoft.com/office/drawing/2014/main" id="{C9A365FA-F55F-43FE-80EF-15F1F63325EB}"/>
              </a:ext>
            </a:extLst>
          </p:cNvPr>
          <p:cNvSpPr/>
          <p:nvPr/>
        </p:nvSpPr>
        <p:spPr>
          <a:xfrm>
            <a:off x="836611" y="2505075"/>
            <a:ext cx="3142785" cy="914400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φύσις</a:t>
            </a:r>
            <a:endParaRPr lang="de-DE" sz="2400" dirty="0"/>
          </a:p>
          <a:p>
            <a:pPr algn="ctr"/>
            <a:r>
              <a:rPr lang="nl-NL" sz="2400" dirty="0"/>
              <a:t>(human) nature</a:t>
            </a:r>
            <a:endParaRPr lang="nl-NL" sz="2400" kern="0" dirty="0"/>
          </a:p>
        </p:txBody>
      </p:sp>
      <p:sp>
        <p:nvSpPr>
          <p:cNvPr id="14" name="Zierrahmen 13">
            <a:extLst>
              <a:ext uri="{FF2B5EF4-FFF2-40B4-BE49-F238E27FC236}">
                <a16:creationId xmlns:a16="http://schemas.microsoft.com/office/drawing/2014/main" id="{EC5F7478-A501-4EF6-A643-AE7805EEEF42}"/>
              </a:ext>
            </a:extLst>
          </p:cNvPr>
          <p:cNvSpPr/>
          <p:nvPr/>
        </p:nvSpPr>
        <p:spPr>
          <a:xfrm>
            <a:off x="836611" y="4311765"/>
            <a:ext cx="3142785" cy="914400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νόμος</a:t>
            </a:r>
          </a:p>
          <a:p>
            <a:pPr algn="ctr"/>
            <a:r>
              <a:rPr lang="nl-NL" sz="2400" dirty="0"/>
              <a:t>convention and law</a:t>
            </a: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D73ED08-DF60-4AC7-BEE2-6E82A9C70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286159"/>
            <a:ext cx="2438400" cy="3474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C668B586-CC6D-44F3-81F4-9A99123F9064}"/>
              </a:ext>
            </a:extLst>
          </p:cNvPr>
          <p:cNvSpPr txBox="1"/>
          <p:nvPr/>
        </p:nvSpPr>
        <p:spPr>
          <a:xfrm>
            <a:off x="8195973" y="1554459"/>
            <a:ext cx="3572453" cy="86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lvl="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sz="2400" dirty="0"/>
              <a:t>Antiphon the Sophist </a:t>
            </a:r>
            <a:br>
              <a:rPr lang="en-US" sz="2400" dirty="0"/>
            </a:br>
            <a:r>
              <a:rPr lang="en-US" sz="2400" dirty="0"/>
              <a:t>5th century BC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1652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B22BC-8B33-4409-8280-6ACD81AD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of Research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598979C-9660-448F-8C1B-60142AC1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6</a:t>
            </a:fld>
            <a:endParaRPr lang="nl-NL"/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9B28CCBB-340E-47FC-9309-96262E5A0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87428"/>
              </p:ext>
            </p:extLst>
          </p:nvPr>
        </p:nvGraphicFramePr>
        <p:xfrm>
          <a:off x="838200" y="1782446"/>
          <a:ext cx="10515600" cy="413532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90132">
                  <a:extLst>
                    <a:ext uri="{9D8B030D-6E8A-4147-A177-3AD203B41FA5}">
                      <a16:colId xmlns:a16="http://schemas.microsoft.com/office/drawing/2014/main" val="3783630690"/>
                    </a:ext>
                  </a:extLst>
                </a:gridCol>
                <a:gridCol w="4460488">
                  <a:extLst>
                    <a:ext uri="{9D8B030D-6E8A-4147-A177-3AD203B41FA5}">
                      <a16:colId xmlns:a16="http://schemas.microsoft.com/office/drawing/2014/main" val="3192310168"/>
                    </a:ext>
                  </a:extLst>
                </a:gridCol>
                <a:gridCol w="4164980">
                  <a:extLst>
                    <a:ext uri="{9D8B030D-6E8A-4147-A177-3AD203B41FA5}">
                      <a16:colId xmlns:a16="http://schemas.microsoft.com/office/drawing/2014/main" val="704288709"/>
                    </a:ext>
                  </a:extLst>
                </a:gridCol>
              </a:tblGrid>
              <a:tr h="616949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Characteristic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Behavioral Research 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Design Research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219474"/>
                  </a:ext>
                </a:extLst>
              </a:tr>
              <a:tr h="606444"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Research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question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aseline="0" dirty="0" err="1">
                          <a:latin typeface="+mn-lt"/>
                          <a:cs typeface="Arial" panose="020B0604020202020204" pitchFamily="34" charset="0"/>
                        </a:rPr>
                        <a:t>is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 …? </a:t>
                      </a:r>
                      <a:r>
                        <a:rPr lang="de-DE" baseline="0" dirty="0" err="1">
                          <a:latin typeface="+mn-lt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aseline="0" dirty="0" err="1">
                          <a:latin typeface="+mn-lt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…?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 …?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should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 …?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093264"/>
                  </a:ext>
                </a:extLst>
              </a:tr>
              <a:tr h="606444"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Evolution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Found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discovered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detected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identified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Designed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developed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created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produced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133878"/>
                  </a:ext>
                </a:extLst>
              </a:tr>
              <a:tr h="606444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Introduced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aseline="0" dirty="0" err="1">
                          <a:latin typeface="+mn-lt"/>
                          <a:cs typeface="Arial" panose="020B0604020202020204" pitchFamily="34" charset="0"/>
                        </a:rPr>
                        <a:t>by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Scholars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marketing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psychology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economics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Designers,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managers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policy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makers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645649"/>
                  </a:ext>
                </a:extLst>
              </a:tr>
              <a:tr h="606444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Examples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Attitudes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aseline="0" dirty="0" err="1">
                          <a:latin typeface="+mn-lt"/>
                          <a:cs typeface="Arial" panose="020B0604020202020204" pitchFamily="34" charset="0"/>
                        </a:rPr>
                        <a:t>traits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baseline="0" dirty="0" err="1">
                          <a:latin typeface="+mn-lt"/>
                          <a:cs typeface="Arial" panose="020B0604020202020204" pitchFamily="34" charset="0"/>
                        </a:rPr>
                        <a:t>emotions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baseline="0" dirty="0" err="1">
                          <a:latin typeface="+mn-lt"/>
                          <a:cs typeface="Arial" panose="020B0604020202020204" pitchFamily="34" charset="0"/>
                        </a:rPr>
                        <a:t>culture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Instruments,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aseline="0" dirty="0" err="1">
                          <a:latin typeface="+mn-lt"/>
                          <a:cs typeface="Arial" panose="020B0604020202020204" pitchFamily="34" charset="0"/>
                        </a:rPr>
                        <a:t>strategies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baseline="0" dirty="0" err="1">
                          <a:latin typeface="+mn-lt"/>
                          <a:cs typeface="Arial" panose="020B0604020202020204" pitchFamily="34" charset="0"/>
                        </a:rPr>
                        <a:t>policies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baseline="0" dirty="0" err="1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872372"/>
                  </a:ext>
                </a:extLst>
              </a:tr>
              <a:tr h="546300"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Focus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world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Future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world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7652027"/>
                  </a:ext>
                </a:extLst>
              </a:tr>
              <a:tr h="546300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Truth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It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aseline="0" dirty="0" err="1">
                          <a:latin typeface="+mn-lt"/>
                          <a:cs typeface="Arial" panose="020B0604020202020204" pitchFamily="34" charset="0"/>
                        </a:rPr>
                        <a:t>exists</a:t>
                      </a:r>
                      <a:r>
                        <a:rPr lang="de-DE" baseline="0" dirty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It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>
                          <a:latin typeface="+mn-lt"/>
                          <a:cs typeface="Arial" panose="020B0604020202020204" pitchFamily="34" charset="0"/>
                        </a:rPr>
                        <a:t>works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nl-N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732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4D5C9-B955-4566-981E-4E6868DF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of </a:t>
            </a:r>
            <a:r>
              <a:rPr lang="de-DE" dirty="0" err="1"/>
              <a:t>Concepts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E28C107-A60E-4498-8863-4E51C65C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7</a:t>
            </a:fld>
            <a:endParaRPr lang="nl-NL"/>
          </a:p>
        </p:txBody>
      </p:sp>
      <p:sp>
        <p:nvSpPr>
          <p:cNvPr id="4" name="Raute 3">
            <a:extLst>
              <a:ext uri="{FF2B5EF4-FFF2-40B4-BE49-F238E27FC236}">
                <a16:creationId xmlns:a16="http://schemas.microsoft.com/office/drawing/2014/main" id="{28D0262B-3045-4AB6-999B-CAEAA4246AD2}"/>
              </a:ext>
            </a:extLst>
          </p:cNvPr>
          <p:cNvSpPr/>
          <p:nvPr/>
        </p:nvSpPr>
        <p:spPr>
          <a:xfrm>
            <a:off x="5168803" y="2058585"/>
            <a:ext cx="3848847" cy="1689847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2400" dirty="0"/>
              <a:t>Law in </a:t>
            </a:r>
            <a:r>
              <a:rPr lang="de-DE" sz="2400" dirty="0" err="1"/>
              <a:t>effect</a:t>
            </a:r>
            <a:endParaRPr lang="nl-NL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83DAFDB-48CC-49C8-A629-6F7F3D6E8208}"/>
              </a:ext>
            </a:extLst>
          </p:cNvPr>
          <p:cNvSpPr/>
          <p:nvPr/>
        </p:nvSpPr>
        <p:spPr>
          <a:xfrm>
            <a:off x="2832654" y="4022029"/>
            <a:ext cx="3038515" cy="6626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concept</a:t>
            </a:r>
            <a:endParaRPr lang="nl-NL" sz="2400" dirty="0"/>
          </a:p>
        </p:txBody>
      </p:sp>
      <p:cxnSp>
        <p:nvCxnSpPr>
          <p:cNvPr id="7" name="Verbinder: gewinkelt 6">
            <a:extLst>
              <a:ext uri="{FF2B5EF4-FFF2-40B4-BE49-F238E27FC236}">
                <a16:creationId xmlns:a16="http://schemas.microsoft.com/office/drawing/2014/main" id="{339C0416-514F-4140-89F3-7259AB8DA5D0}"/>
              </a:ext>
            </a:extLst>
          </p:cNvPr>
          <p:cNvCxnSpPr>
            <a:cxnSpLocks/>
            <a:stCxn id="4" idx="1"/>
            <a:endCxn id="5" idx="0"/>
          </p:cNvCxnSpPr>
          <p:nvPr/>
        </p:nvCxnSpPr>
        <p:spPr>
          <a:xfrm rot="10800000" flipV="1">
            <a:off x="4351913" y="2903509"/>
            <a:ext cx="816891" cy="1118520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46BA85D2-8028-4A72-BC29-64863591231F}"/>
              </a:ext>
            </a:extLst>
          </p:cNvPr>
          <p:cNvSpPr/>
          <p:nvPr/>
        </p:nvSpPr>
        <p:spPr>
          <a:xfrm>
            <a:off x="8315285" y="4022029"/>
            <a:ext cx="3038515" cy="6626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2400" dirty="0" err="1"/>
              <a:t>Forged</a:t>
            </a:r>
            <a:r>
              <a:rPr lang="de-DE" sz="2400" dirty="0"/>
              <a:t> </a:t>
            </a:r>
            <a:r>
              <a:rPr lang="de-DE" sz="2400" dirty="0" err="1"/>
              <a:t>concept</a:t>
            </a:r>
            <a:endParaRPr lang="nl-NL" sz="2400" dirty="0"/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D1DC1594-646D-48EF-8B6D-970477E9720F}"/>
              </a:ext>
            </a:extLst>
          </p:cNvPr>
          <p:cNvCxnSpPr>
            <a:cxnSpLocks/>
            <a:stCxn id="4" idx="3"/>
            <a:endCxn id="8" idx="0"/>
          </p:cNvCxnSpPr>
          <p:nvPr/>
        </p:nvCxnSpPr>
        <p:spPr>
          <a:xfrm>
            <a:off x="9017650" y="2903509"/>
            <a:ext cx="816893" cy="1118520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74ED2906-C99F-4D13-8902-9F19FC204AB4}"/>
              </a:ext>
            </a:extLst>
          </p:cNvPr>
          <p:cNvSpPr txBox="1"/>
          <p:nvPr/>
        </p:nvSpPr>
        <p:spPr>
          <a:xfrm>
            <a:off x="3543868" y="2439429"/>
            <a:ext cx="161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Natural </a:t>
            </a:r>
            <a:r>
              <a:rPr lang="de-DE" sz="2400" dirty="0" err="1"/>
              <a:t>law</a:t>
            </a:r>
            <a:endParaRPr lang="nl-NL" sz="2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4B0995F-10F0-4BA8-BF54-787876C78462}"/>
              </a:ext>
            </a:extLst>
          </p:cNvPr>
          <p:cNvSpPr txBox="1"/>
          <p:nvPr/>
        </p:nvSpPr>
        <p:spPr>
          <a:xfrm>
            <a:off x="9035541" y="2439428"/>
            <a:ext cx="159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Human </a:t>
            </a:r>
            <a:r>
              <a:rPr lang="de-DE" sz="2400" dirty="0" err="1"/>
              <a:t>law</a:t>
            </a:r>
            <a:endParaRPr lang="nl-NL" sz="2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638CCD5-1E4D-4A17-811B-2288AC16F4D7}"/>
              </a:ext>
            </a:extLst>
          </p:cNvPr>
          <p:cNvSpPr txBox="1"/>
          <p:nvPr/>
        </p:nvSpPr>
        <p:spPr>
          <a:xfrm>
            <a:off x="388538" y="3937834"/>
            <a:ext cx="1264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Type of </a:t>
            </a:r>
            <a:br>
              <a:rPr lang="de-DE" sz="2400" dirty="0"/>
            </a:br>
            <a:r>
              <a:rPr lang="de-DE" sz="2400" dirty="0" err="1"/>
              <a:t>concept</a:t>
            </a:r>
            <a:r>
              <a:rPr lang="de-DE" sz="2400" dirty="0"/>
              <a:t>:</a:t>
            </a:r>
            <a:endParaRPr lang="nl-NL" sz="2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17ABE66-C499-4A7E-8512-68A410CB77B8}"/>
              </a:ext>
            </a:extLst>
          </p:cNvPr>
          <p:cNvSpPr txBox="1"/>
          <p:nvPr/>
        </p:nvSpPr>
        <p:spPr>
          <a:xfrm>
            <a:off x="388538" y="5335938"/>
            <a:ext cx="1264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Auxiliary</a:t>
            </a:r>
            <a:br>
              <a:rPr lang="de-DE" sz="2400" dirty="0"/>
            </a:br>
            <a:r>
              <a:rPr lang="de-DE" sz="2400" dirty="0" err="1"/>
              <a:t>theory</a:t>
            </a:r>
            <a:r>
              <a:rPr lang="de-DE" sz="2400" dirty="0"/>
              <a:t>:</a:t>
            </a:r>
            <a:endParaRPr lang="nl-NL" sz="24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2578988-FD4C-441E-9867-6F0E3C1F9AEC}"/>
              </a:ext>
            </a:extLst>
          </p:cNvPr>
          <p:cNvSpPr/>
          <p:nvPr/>
        </p:nvSpPr>
        <p:spPr>
          <a:xfrm>
            <a:off x="2832654" y="5420131"/>
            <a:ext cx="3038515" cy="6626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2400" dirty="0"/>
              <a:t>Measurement </a:t>
            </a:r>
            <a:r>
              <a:rPr lang="de-DE" sz="2400" dirty="0" err="1"/>
              <a:t>theory</a:t>
            </a:r>
            <a:endParaRPr lang="nl-NL" sz="2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F6D1437-16A6-461E-A115-B5343FCBCCCD}"/>
              </a:ext>
            </a:extLst>
          </p:cNvPr>
          <p:cNvSpPr/>
          <p:nvPr/>
        </p:nvSpPr>
        <p:spPr>
          <a:xfrm>
            <a:off x="8315284" y="5414475"/>
            <a:ext cx="3038515" cy="6626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2400" dirty="0"/>
              <a:t>Synthesis </a:t>
            </a:r>
            <a:r>
              <a:rPr lang="de-DE" sz="2400" dirty="0" err="1"/>
              <a:t>theory</a:t>
            </a:r>
            <a:endParaRPr lang="nl-NL" sz="2400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43FA6EB-B4BE-4147-833F-D3625EC6B1E4}"/>
              </a:ext>
            </a:extLst>
          </p:cNvPr>
          <p:cNvCxnSpPr>
            <a:stCxn id="5" idx="2"/>
            <a:endCxn id="19" idx="0"/>
          </p:cNvCxnSpPr>
          <p:nvPr/>
        </p:nvCxnSpPr>
        <p:spPr>
          <a:xfrm>
            <a:off x="4351912" y="4684638"/>
            <a:ext cx="0" cy="7354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3F1A7B9E-E680-4833-B85E-5B76E0FF9B80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9834542" y="4684638"/>
            <a:ext cx="1" cy="7298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96882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7322B-5919-417D-9CFC-442FDAA4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524" y="365125"/>
            <a:ext cx="4486275" cy="1325563"/>
          </a:xfrm>
        </p:spPr>
        <p:txBody>
          <a:bodyPr/>
          <a:lstStyle/>
          <a:p>
            <a:r>
              <a:rPr lang="de-DE" dirty="0"/>
              <a:t>Measurement </a:t>
            </a:r>
            <a:br>
              <a:rPr lang="de-DE" dirty="0"/>
            </a:br>
            <a:r>
              <a:rPr lang="de-DE" dirty="0"/>
              <a:t>Theory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25A436-5193-495E-8763-06E1D45E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8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48DF38-13FD-46CE-8618-20A83250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374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516AA-F866-4F7C-B83B-52C072B6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Theory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2E9D50-7593-423A-9465-F51213B8B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Postulates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existence</a:t>
            </a:r>
            <a:r>
              <a:rPr lang="de-DE" dirty="0"/>
              <a:t> of a latent variable.</a:t>
            </a:r>
          </a:p>
          <a:p>
            <a:r>
              <a:rPr lang="de-DE" dirty="0"/>
              <a:t>The latent variable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of a block of </a:t>
            </a:r>
            <a:r>
              <a:rPr lang="de-DE" dirty="0" err="1"/>
              <a:t>observed</a:t>
            </a:r>
            <a:r>
              <a:rPr lang="de-DE" dirty="0"/>
              <a:t> variables.</a:t>
            </a:r>
          </a:p>
          <a:p>
            <a:r>
              <a:rPr lang="de-DE" dirty="0"/>
              <a:t>Axiom of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independence</a:t>
            </a:r>
            <a:r>
              <a:rPr lang="de-DE" dirty="0"/>
              <a:t>: </a:t>
            </a:r>
            <a:r>
              <a:rPr lang="de-DE" i="1" dirty="0"/>
              <a:t>A block of </a:t>
            </a:r>
            <a:r>
              <a:rPr lang="de-DE" i="1" dirty="0" err="1"/>
              <a:t>observed</a:t>
            </a:r>
            <a:r>
              <a:rPr lang="de-DE" i="1" dirty="0"/>
              <a:t> </a:t>
            </a:r>
            <a:r>
              <a:rPr lang="en-US" i="1" dirty="0"/>
              <a:t>variables are independent of each other given the latent variable scores</a:t>
            </a:r>
            <a:r>
              <a:rPr lang="en-US" dirty="0"/>
              <a:t>.</a:t>
            </a:r>
            <a:r>
              <a:rPr lang="de-DE" dirty="0"/>
              <a:t> </a:t>
            </a:r>
          </a:p>
          <a:p>
            <a:r>
              <a:rPr lang="nl-NL" dirty="0"/>
              <a:t>Realization: Reflective measurement models, in which latent variables are modeled as common factors.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E0EDD9-CFD7-4E15-9BDE-1F3CCEA7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562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469</Words>
  <Application>Microsoft Office PowerPoint</Application>
  <PresentationFormat>Breitbild</PresentationFormat>
  <Paragraphs>83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Composite-Based SEM</vt:lpstr>
      <vt:lpstr>Topics</vt:lpstr>
      <vt:lpstr>The Role of Auxiliary Theories</vt:lpstr>
      <vt:lpstr>Steps of an Auxiliary Theory</vt:lpstr>
      <vt:lpstr>Two Types of Laws</vt:lpstr>
      <vt:lpstr>Two Types of Research</vt:lpstr>
      <vt:lpstr>Two Types of Concepts</vt:lpstr>
      <vt:lpstr>Measurement  Theory</vt:lpstr>
      <vt:lpstr>Measurement Theory</vt:lpstr>
      <vt:lpstr>Synthesis  Theory</vt:lpstr>
      <vt:lpstr>Synthesis Theory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Composite-Based SEM</dc:title>
  <dc:creator>Henseler, J. (ET)</dc:creator>
  <cp:lastModifiedBy>Henseler, J. (ET)</cp:lastModifiedBy>
  <cp:revision>25</cp:revision>
  <dcterms:created xsi:type="dcterms:W3CDTF">2020-11-23T10:21:13Z</dcterms:created>
  <dcterms:modified xsi:type="dcterms:W3CDTF">2020-12-01T22:05:52Z</dcterms:modified>
</cp:coreProperties>
</file>