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4" r:id="rId6"/>
    <p:sldId id="266" r:id="rId7"/>
    <p:sldId id="260" r:id="rId8"/>
    <p:sldId id="262" r:id="rId9"/>
    <p:sldId id="261" r:id="rId10"/>
    <p:sldId id="265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44" d="100"/>
          <a:sy n="144" d="100"/>
        </p:scale>
        <p:origin x="12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F8C32-1955-4FBE-9820-B4DAA2C23EA8}" type="datetimeFigureOut">
              <a:rPr lang="nl-NL" smtClean="0"/>
              <a:t>27-11-2020</a:t>
            </a:fld>
            <a:endParaRPr lang="nl-NL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NL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C7BA1-977F-4AB5-85F8-CBA637C3611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2604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07D5CC-9736-464C-8CE2-A005FEB4F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nl-NL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681CCB6-AC8B-4F4E-8D91-63FB3F444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nl-NL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52878F6-BFD4-404C-82C0-76DACB058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6CF1-6882-4295-9E67-8CFEC92E250D}" type="datetime1">
              <a:rPr lang="nl-NL" smtClean="0"/>
              <a:t>27-11-2020</a:t>
            </a:fld>
            <a:endParaRPr lang="nl-NL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ED2F8D-E481-4A50-899A-B7F2B7C8F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0062A5-7301-424B-896A-685FDA3F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7C7-6A75-45CE-BF6D-B0CCCAF66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1825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0FD230-E304-43C5-B60C-D5C1AAF6F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nl-NL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B67AA45-2482-452B-BC30-FB333AC70B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NL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FD1259-6C08-49E3-B9B1-4437B5CBC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41745-0980-47EB-B618-FB02A8C8A1FA}" type="datetime1">
              <a:rPr lang="nl-NL" smtClean="0"/>
              <a:t>27-11-2020</a:t>
            </a:fld>
            <a:endParaRPr lang="nl-NL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097AA0-FD76-4041-A9F6-A5C87F895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8BFDBD-0308-43C9-B4A9-4A4B08B63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7C7-6A75-45CE-BF6D-B0CCCAF66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1595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4324937-D106-430B-A5B1-2581AE96DA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nl-NL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0F0928F-C80F-4BCF-9768-7D8C6E517C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NL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6D8D11-80E1-4D4D-ADEB-CD858E4E9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20DA9-C538-44C8-8F24-E760FFBF5724}" type="datetime1">
              <a:rPr lang="nl-NL" smtClean="0"/>
              <a:t>27-11-2020</a:t>
            </a:fld>
            <a:endParaRPr lang="nl-NL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F0C220A-E8CE-4A41-9400-BA3DA5DBAF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4A24B41-EA97-4D82-83E4-488F434FB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7C7-6A75-45CE-BF6D-B0CCCAF66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6937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A57AC3-7B8D-4A23-88CA-1DAA9340FB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nl-NL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DAF9F0B-A922-4817-85B3-BFA494A083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NL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EBD16E4-72BE-4ED5-B0A5-149875FFFF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CD9B34-AB4F-4870-8480-2296085B1CB4}" type="datetime1">
              <a:rPr lang="nl-NL" smtClean="0"/>
              <a:t>27-11-2020</a:t>
            </a:fld>
            <a:endParaRPr lang="nl-NL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2FEB73-96E9-460A-85ED-35EBBC25B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0207FC7-92C2-4978-8ED4-E6F559EA1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7C7-6A75-45CE-BF6D-B0CCCAF66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9122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4D405B-17D7-471A-B9CA-991530581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nl-NL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0F386D8-3F82-404C-B12F-C487735D8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DEA12D-FFF3-49BB-84EF-CF1660B6C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A2A0B-9389-40D5-84AB-03CF4F23B507}" type="datetime1">
              <a:rPr lang="nl-NL" smtClean="0"/>
              <a:t>27-11-2020</a:t>
            </a:fld>
            <a:endParaRPr lang="nl-NL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B70B392-FAF8-4887-8786-80FF05182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77BA284-8C7E-4B5E-ADB9-47568A25B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7C7-6A75-45CE-BF6D-B0CCCAF66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630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F9AC12-71DB-4FD4-8723-41A56F7299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nl-NL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7CEDB12-0E9F-4291-8288-C09B369B92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NL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8C38104-F336-4910-B3D4-EB66FA8357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NL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696CE85-BCA5-439D-8B2E-26CE256F9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8460-7665-459B-870D-C67F854DD337}" type="datetime1">
              <a:rPr lang="nl-NL" smtClean="0"/>
              <a:t>27-11-2020</a:t>
            </a:fld>
            <a:endParaRPr lang="nl-NL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4D1AA73-AE77-41E5-B4BA-746A1D63B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6A2FBD4-F2D8-4FD2-89F5-C1BC726D7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7C7-6A75-45CE-BF6D-B0CCCAF66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080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ACA629-5ED9-4F18-ACB4-FD1D6E465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nl-NL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11D46F7-8C06-49D4-A1EE-463F95CE3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9DF3E68-E992-4174-B187-E12AA3AFF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NL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0ED856D-3C4D-4B60-BFFF-A0DF307E79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5EA7863C-5518-4DAA-9102-3348076621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NL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E897305F-88BD-47BD-9184-8D49D6071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01FFD-08CB-4989-9BC0-882BD59819AA}" type="datetime1">
              <a:rPr lang="nl-NL" smtClean="0"/>
              <a:t>27-11-2020</a:t>
            </a:fld>
            <a:endParaRPr lang="nl-NL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187FF2D5-0D3B-4757-ADEB-D34C17FAB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712E6C8-3BDB-4FE5-85D6-08FBB06AA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7C7-6A75-45CE-BF6D-B0CCCAF66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5830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0A6D4B-4163-4C36-9FC6-0C840E72B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nl-NL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A823946-51BB-41F0-B7B9-BB68CD1104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B1A9E-F3A0-4692-8593-533ABB06C8D6}" type="datetime1">
              <a:rPr lang="nl-NL" smtClean="0"/>
              <a:t>27-11-2020</a:t>
            </a:fld>
            <a:endParaRPr lang="nl-NL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78654E0-7E7E-4994-AEEB-822E3605F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768DF6C-0342-4864-9EF7-76A9A0E77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7C7-6A75-45CE-BF6D-B0CCCAF66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67580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AE82624-61E8-4BFA-85FB-DB47E4EDE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76AD9-31E0-47E0-A239-C5DBAEA35D93}" type="datetime1">
              <a:rPr lang="nl-NL" smtClean="0"/>
              <a:t>27-11-2020</a:t>
            </a:fld>
            <a:endParaRPr lang="nl-NL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119CC37-3DA2-4D6D-8DFD-F90066FA7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E728A9F-AE3D-441F-A0CA-A96DA84D2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7C7-6A75-45CE-BF6D-B0CCCAF66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6287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A7F53C-3C92-47B6-9FB2-5C372C69C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nl-NL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751FFE7-1C2F-4FCF-A159-6681684B7C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NL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BD65200-01E3-4C16-B26C-B82246814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F36BBCB-24D5-4B39-A502-2459545E9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00A2-6001-4F2E-9E6A-18C6C132D5C9}" type="datetime1">
              <a:rPr lang="nl-NL" smtClean="0"/>
              <a:t>27-11-2020</a:t>
            </a:fld>
            <a:endParaRPr lang="nl-NL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1AA9FB6-2648-4926-B52E-D69DC894E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F1EF66F-AA6E-4404-AD2A-E98390C6C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7C7-6A75-45CE-BF6D-B0CCCAF66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7799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674FA8-31B3-4672-ABAD-657C461EBF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nl-NL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322F4C8-C359-4E51-890B-D9B26A90F4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DDC1E4D-66F2-4BEF-878A-C21C74D1C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9D10D98-16C9-44B3-B740-C6B3F93E7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B9C47-D5AC-465B-813C-6DB41244C73A}" type="datetime1">
              <a:rPr lang="nl-NL" smtClean="0"/>
              <a:t>27-11-2020</a:t>
            </a:fld>
            <a:endParaRPr lang="nl-NL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C6C5722F-025F-4F49-A8C4-EC102C757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C014C07-827E-4048-989C-9F2F85552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7C7-6A75-45CE-BF6D-B0CCCAF66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9405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ED5D187-877D-409E-A8E2-7A9D57127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nl-NL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05F7BC4-3EE3-4A46-8357-AB2E7635C3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nl-NL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D5737E8-F928-44D2-A064-147309EE37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81E0F-69E0-4049-9260-E99D57D5EC82}" type="datetime1">
              <a:rPr lang="nl-NL" smtClean="0"/>
              <a:t>27-11-2020</a:t>
            </a:fld>
            <a:endParaRPr lang="nl-NL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691749-8FC9-4561-9F38-9F3D51952C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15DA6A-F32F-4EA9-B234-7524B22B84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7A7C7-6A75-45CE-BF6D-B0CCCAF669C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55480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8298F8-7BF3-46CA-B464-812A91DA75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65947"/>
            <a:ext cx="9144000" cy="2387600"/>
          </a:xfrm>
        </p:spPr>
        <p:txBody>
          <a:bodyPr/>
          <a:lstStyle/>
          <a:p>
            <a:r>
              <a:rPr lang="de-DE" dirty="0"/>
              <a:t>Composite-</a:t>
            </a:r>
            <a:r>
              <a:rPr lang="de-DE" dirty="0" err="1"/>
              <a:t>Based</a:t>
            </a:r>
            <a:r>
              <a:rPr lang="de-DE" dirty="0"/>
              <a:t> SEM</a:t>
            </a:r>
            <a:endParaRPr lang="nl-NL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435B823-CE77-4937-9013-490390682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45622"/>
            <a:ext cx="9144000" cy="1655762"/>
          </a:xfrm>
        </p:spPr>
        <p:txBody>
          <a:bodyPr/>
          <a:lstStyle/>
          <a:p>
            <a:r>
              <a:rPr lang="de-DE" dirty="0"/>
              <a:t>Chapter 1: </a:t>
            </a:r>
            <a:r>
              <a:rPr lang="de-DE" dirty="0" err="1"/>
              <a:t>Introduction</a:t>
            </a:r>
            <a:endParaRPr lang="nl-NL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28E37D5-F307-4ED7-A19A-3F7E42DF57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586" y="292608"/>
            <a:ext cx="2052828" cy="292608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400500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2D2122-1759-48F0-ADE0-A3D57B93B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Bibliography</a:t>
            </a:r>
            <a:endParaRPr lang="nl-NL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92EB44-9DCD-4834-B6A9-DE6323CC37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58775" indent="-358775">
              <a:buNone/>
            </a:pPr>
            <a:r>
              <a:rPr lang="en-US" sz="1800" dirty="0" err="1"/>
              <a:t>Fornell</a:t>
            </a:r>
            <a:r>
              <a:rPr lang="en-US" sz="1800" dirty="0"/>
              <a:t>, C. (Ed.). (1982). </a:t>
            </a:r>
            <a:r>
              <a:rPr lang="en-US" sz="1800" i="1" dirty="0"/>
              <a:t>A Second Generation of Multivariate Analysis: Measurement and Evaluation</a:t>
            </a:r>
            <a:r>
              <a:rPr lang="en-US" sz="1800" dirty="0"/>
              <a:t>. New York: Praeger.</a:t>
            </a:r>
          </a:p>
          <a:p>
            <a:pPr marL="358775" indent="-358775">
              <a:buNone/>
            </a:pPr>
            <a:r>
              <a:rPr lang="en-US" sz="1800" dirty="0"/>
              <a:t>Henseler, J. (2020). </a:t>
            </a:r>
            <a:r>
              <a:rPr lang="en-US" sz="1800" i="1" dirty="0"/>
              <a:t>Composite-Based Structural Equation Modeling: Analyzing Latent and Emergent Variables</a:t>
            </a:r>
            <a:r>
              <a:rPr lang="en-US" sz="1800" dirty="0"/>
              <a:t>, New York: Guilford Press.</a:t>
            </a:r>
          </a:p>
          <a:p>
            <a:pPr marL="358775" indent="-358775">
              <a:buNone/>
            </a:pPr>
            <a:r>
              <a:rPr lang="nl-NL" sz="1800" dirty="0"/>
              <a:t>Ullman, J. B., &amp; Bentler, P.M. (2003). Structural equation modeling. In I. B.Weiner, J. A. Schinka, &amp; W. F. Velicer (Eds.), </a:t>
            </a:r>
            <a:r>
              <a:rPr lang="nl-NL" sz="1800" i="1" dirty="0"/>
              <a:t>Handbook of Psychology: Research Methods in Psychology </a:t>
            </a:r>
            <a:r>
              <a:rPr lang="nl-NL" sz="1800" dirty="0"/>
              <a:t>(Vol. II, pp. 607–634). Hoboken, NJ: Wiley.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085652C-04A0-4303-A190-D3A0B7748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7C7-6A75-45CE-BF6D-B0CCCAF669CF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01973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118775-B9C2-4C4A-A1CD-C722538F8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Topics</a:t>
            </a:r>
            <a:endParaRPr lang="nl-NL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99A8799-9B82-4C96-81EE-6A13E502B2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nature of structural equation modeling</a:t>
            </a:r>
          </a:p>
          <a:p>
            <a:r>
              <a:rPr lang="en-US" dirty="0"/>
              <a:t>What is composite-based SEM?</a:t>
            </a:r>
          </a:p>
          <a:p>
            <a:r>
              <a:rPr lang="en-US" dirty="0"/>
              <a:t>For which purpose should one use composite-based SEM?</a:t>
            </a:r>
          </a:p>
          <a:p>
            <a:endParaRPr lang="en-US" dirty="0"/>
          </a:p>
          <a:p>
            <a:endParaRPr lang="nl-NL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68ADED1-EE41-49CD-BC98-DCEF59056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7C7-6A75-45CE-BF6D-B0CCCAF669CF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24973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242A720-35F0-4DDE-A22E-0DEFA79B6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SEM </a:t>
            </a:r>
            <a:r>
              <a:rPr lang="de-DE" dirty="0" err="1"/>
              <a:t>Defined</a:t>
            </a:r>
            <a:endParaRPr lang="nl-NL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E901197-7EAD-4BB0-B7D2-9B7A23F0D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Structural equation modeling (SEM) is a collection of statistical analyses “that allow a set of relationships between one or more independent variables (IVs), either continuous or discrete, and one or more dependent variables (DVs), either continuous or discrete, to be examined” (Ullman &amp; </a:t>
            </a:r>
            <a:r>
              <a:rPr lang="en-US" dirty="0" err="1"/>
              <a:t>Bentler</a:t>
            </a:r>
            <a:r>
              <a:rPr lang="en-US" dirty="0"/>
              <a:t>, 2003, p. 607).</a:t>
            </a:r>
          </a:p>
          <a:p>
            <a:r>
              <a:rPr lang="en-US" dirty="0"/>
              <a:t>SEM is a “second generation of multivariate analysis” (</a:t>
            </a:r>
            <a:r>
              <a:rPr lang="en-US" dirty="0" err="1"/>
              <a:t>Fornell</a:t>
            </a:r>
            <a:r>
              <a:rPr lang="en-US" dirty="0"/>
              <a:t>, 1982).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2472BB8-F330-485C-8ED7-A2B1713E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7C7-6A75-45CE-BF6D-B0CCCAF669C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7939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1025D2-B42B-4E10-AFCB-3E0344449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Family </a:t>
            </a:r>
            <a:r>
              <a:rPr lang="de-DE" dirty="0" err="1"/>
              <a:t>Tree</a:t>
            </a:r>
            <a:r>
              <a:rPr lang="de-DE" dirty="0"/>
              <a:t> </a:t>
            </a:r>
            <a:br>
              <a:rPr lang="de-DE" dirty="0"/>
            </a:br>
            <a:r>
              <a:rPr lang="de-DE" dirty="0"/>
              <a:t>of SEM</a:t>
            </a:r>
            <a:endParaRPr lang="nl-NL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D320A27C-D7A6-49E2-9962-3FE179729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7C7-6A75-45CE-BF6D-B0CCCAF669CF}" type="slidenum">
              <a:rPr lang="nl-NL" smtClean="0"/>
              <a:t>4</a:t>
            </a:fld>
            <a:endParaRPr lang="nl-NL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803165D-99F3-440A-91BA-3A2EB6E1E7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325" y="212379"/>
            <a:ext cx="6987906" cy="64074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733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82F3ED-CA5A-461A-96FF-0B32FE0C9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SEM‘s</a:t>
            </a:r>
            <a:r>
              <a:rPr lang="de-DE" dirty="0"/>
              <a:t> Core Task:</a:t>
            </a:r>
            <a:br>
              <a:rPr lang="de-DE" dirty="0"/>
            </a:br>
            <a:r>
              <a:rPr lang="de-DE" dirty="0"/>
              <a:t>Theory </a:t>
            </a:r>
            <a:r>
              <a:rPr lang="de-DE" dirty="0" err="1"/>
              <a:t>Testing</a:t>
            </a:r>
            <a:endParaRPr lang="nl-NL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50AFD52-5AFC-4F07-9DD6-E45B26851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7C7-6A75-45CE-BF6D-B0CCCAF669CF}" type="slidenum">
              <a:rPr lang="nl-NL" smtClean="0"/>
              <a:t>5</a:t>
            </a:fld>
            <a:endParaRPr lang="nl-NL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0DC0AFFC-2A28-40B3-A12D-8D4B9F2A61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7201" y="136525"/>
            <a:ext cx="5723915" cy="649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968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5F6812-587A-4D36-B945-06880E997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Example</a:t>
            </a:r>
            <a:endParaRPr lang="nl-NL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5CC96CD5-17A6-49B5-9078-D4FB58EB1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7C7-6A75-45CE-BF6D-B0CCCAF669CF}" type="slidenum">
              <a:rPr lang="nl-NL" smtClean="0"/>
              <a:t>6</a:t>
            </a:fld>
            <a:endParaRPr lang="nl-NL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21D02FF-9716-46FA-AD1A-EBF95E781D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2364" y="367803"/>
            <a:ext cx="5121966" cy="5993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258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3277BA-F35C-4CC4-84A9-FEB5199B8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 </a:t>
            </a:r>
            <a:r>
              <a:rPr lang="de-DE" dirty="0" err="1"/>
              <a:t>Typology</a:t>
            </a:r>
            <a:r>
              <a:rPr lang="de-DE" dirty="0"/>
              <a:t> of </a:t>
            </a:r>
            <a:br>
              <a:rPr lang="de-DE" dirty="0"/>
            </a:br>
            <a:r>
              <a:rPr lang="de-DE" dirty="0"/>
              <a:t>SEM </a:t>
            </a:r>
            <a:r>
              <a:rPr lang="de-DE" dirty="0" err="1"/>
              <a:t>Techniques</a:t>
            </a:r>
            <a:endParaRPr lang="nl-NL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BED1A07-1414-4D19-B501-4DDF07001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7C7-6A75-45CE-BF6D-B0CCCAF669CF}" type="slidenum">
              <a:rPr lang="nl-NL" smtClean="0"/>
              <a:t>7</a:t>
            </a:fld>
            <a:endParaRPr lang="nl-NL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A192900-C833-4B2D-8DF0-A6727E98E4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85422" y="208119"/>
            <a:ext cx="6039565" cy="6513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941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C18F74-80E1-4B51-9719-AE11714BC4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Composite-</a:t>
            </a:r>
            <a:r>
              <a:rPr lang="de-DE" dirty="0" err="1"/>
              <a:t>Based</a:t>
            </a:r>
            <a:r>
              <a:rPr lang="de-DE" dirty="0"/>
              <a:t> SEM</a:t>
            </a:r>
            <a:endParaRPr lang="nl-NL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4C72401-D446-4A89-9A72-11A620F09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388096" cy="4351338"/>
          </a:xfrm>
        </p:spPr>
        <p:txBody>
          <a:bodyPr/>
          <a:lstStyle/>
          <a:p>
            <a:r>
              <a:rPr lang="en-US" dirty="0"/>
              <a:t>Definition of composite-based SEM:</a:t>
            </a:r>
          </a:p>
          <a:p>
            <a:endParaRPr lang="en-US" i="1" dirty="0"/>
          </a:p>
          <a:p>
            <a:pPr marL="895350" indent="-895350">
              <a:buNone/>
            </a:pPr>
            <a:r>
              <a:rPr lang="en-US" i="1" dirty="0"/>
              <a:t>	Composite-based SEM are those SEM techniques that involve composites in the estimation phase </a:t>
            </a:r>
            <a:r>
              <a:rPr lang="en-US" dirty="0"/>
              <a:t>(Henseler, 2020, p. 11).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This means, composite-based SEM comprises Types 1 to 6 of the typology.</a:t>
            </a:r>
            <a:endParaRPr lang="nl-NL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BECF291-6AC0-4CAD-97E6-B34B66D84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7C7-6A75-45CE-BF6D-B0CCCAF669C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7178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8D9FE66-4BB6-418B-85FC-716FF2A3BD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Composite-Based SEM Supports Five Types of Research Endeavors</a:t>
            </a:r>
            <a:endParaRPr lang="nl-NL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3C4997D-405B-4778-B528-A24A8F3C98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65675"/>
          </a:xfrm>
        </p:spPr>
        <p:txBody>
          <a:bodyPr>
            <a:normAutofit/>
          </a:bodyPr>
          <a:lstStyle/>
          <a:p>
            <a:r>
              <a:rPr lang="de-DE" dirty="0" err="1"/>
              <a:t>Confirmatory</a:t>
            </a:r>
            <a:r>
              <a:rPr lang="de-DE" dirty="0"/>
              <a:t> </a:t>
            </a:r>
            <a:r>
              <a:rPr lang="de-DE" dirty="0" err="1"/>
              <a:t>research</a:t>
            </a:r>
            <a:r>
              <a:rPr lang="de-DE" dirty="0"/>
              <a:t> </a:t>
            </a:r>
          </a:p>
          <a:p>
            <a:pPr marL="457200" lvl="1" indent="0">
              <a:buNone/>
            </a:pPr>
            <a:r>
              <a:rPr lang="de-DE" dirty="0" err="1"/>
              <a:t>Testing</a:t>
            </a:r>
            <a:r>
              <a:rPr lang="de-DE" dirty="0"/>
              <a:t> </a:t>
            </a:r>
            <a:r>
              <a:rPr lang="de-DE" dirty="0" err="1"/>
              <a:t>theories</a:t>
            </a:r>
            <a:r>
              <a:rPr lang="de-DE" dirty="0"/>
              <a:t> (substantial and </a:t>
            </a:r>
            <a:r>
              <a:rPr lang="de-DE" dirty="0" err="1"/>
              <a:t>auxiliary</a:t>
            </a:r>
            <a:r>
              <a:rPr lang="de-DE" dirty="0"/>
              <a:t> </a:t>
            </a:r>
            <a:r>
              <a:rPr lang="de-DE" dirty="0" err="1"/>
              <a:t>ones</a:t>
            </a:r>
            <a:r>
              <a:rPr lang="de-DE" dirty="0"/>
              <a:t>)</a:t>
            </a:r>
          </a:p>
          <a:p>
            <a:r>
              <a:rPr lang="de-DE" dirty="0" err="1"/>
              <a:t>Explanatory</a:t>
            </a:r>
            <a:r>
              <a:rPr lang="de-DE" dirty="0"/>
              <a:t> </a:t>
            </a:r>
            <a:r>
              <a:rPr lang="de-DE" dirty="0" err="1"/>
              <a:t>research</a:t>
            </a:r>
            <a:endParaRPr lang="de-DE" dirty="0"/>
          </a:p>
          <a:p>
            <a:pPr marL="457200" lvl="1" indent="0">
              <a:buNone/>
            </a:pPr>
            <a:r>
              <a:rPr lang="de-DE" dirty="0" err="1"/>
              <a:t>Explaining</a:t>
            </a:r>
            <a:r>
              <a:rPr lang="de-DE" dirty="0"/>
              <a:t> </a:t>
            </a:r>
            <a:r>
              <a:rPr lang="de-DE" dirty="0" err="1"/>
              <a:t>dependent</a:t>
            </a:r>
            <a:r>
              <a:rPr lang="de-DE" dirty="0"/>
              <a:t> variables</a:t>
            </a:r>
          </a:p>
          <a:p>
            <a:r>
              <a:rPr lang="de-DE" dirty="0" err="1"/>
              <a:t>Exploratory</a:t>
            </a:r>
            <a:r>
              <a:rPr lang="de-DE" dirty="0"/>
              <a:t> </a:t>
            </a:r>
            <a:r>
              <a:rPr lang="de-DE" dirty="0" err="1"/>
              <a:t>research</a:t>
            </a:r>
            <a:r>
              <a:rPr lang="de-DE" dirty="0"/>
              <a:t> </a:t>
            </a:r>
          </a:p>
          <a:p>
            <a:pPr marL="457200" lvl="1" indent="0">
              <a:buNone/>
            </a:pPr>
            <a:r>
              <a:rPr lang="de-DE" dirty="0"/>
              <a:t>Providing </a:t>
            </a:r>
            <a:r>
              <a:rPr lang="de-DE" dirty="0" err="1"/>
              <a:t>suggestions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explanations</a:t>
            </a:r>
            <a:endParaRPr lang="de-DE" dirty="0"/>
          </a:p>
          <a:p>
            <a:r>
              <a:rPr lang="de-DE" dirty="0" err="1"/>
              <a:t>Predictive</a:t>
            </a:r>
            <a:r>
              <a:rPr lang="de-DE" dirty="0"/>
              <a:t> </a:t>
            </a:r>
            <a:r>
              <a:rPr lang="de-DE" dirty="0" err="1"/>
              <a:t>research</a:t>
            </a:r>
            <a:r>
              <a:rPr lang="de-DE" dirty="0"/>
              <a:t> </a:t>
            </a:r>
          </a:p>
          <a:p>
            <a:pPr marL="457200" lvl="1" indent="0">
              <a:buNone/>
            </a:pPr>
            <a:r>
              <a:rPr lang="de-DE" dirty="0" err="1"/>
              <a:t>Determining</a:t>
            </a:r>
            <a:r>
              <a:rPr lang="de-DE" dirty="0"/>
              <a:t> </a:t>
            </a:r>
            <a:r>
              <a:rPr lang="de-DE" dirty="0" err="1"/>
              <a:t>values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individual </a:t>
            </a:r>
            <a:r>
              <a:rPr lang="de-DE" dirty="0" err="1"/>
              <a:t>cases</a:t>
            </a:r>
            <a:endParaRPr lang="de-DE" dirty="0"/>
          </a:p>
          <a:p>
            <a:r>
              <a:rPr lang="de-DE" dirty="0" err="1"/>
              <a:t>Descriptive</a:t>
            </a:r>
            <a:r>
              <a:rPr lang="de-DE" dirty="0"/>
              <a:t> </a:t>
            </a:r>
            <a:r>
              <a:rPr lang="de-DE" dirty="0" err="1"/>
              <a:t>research</a:t>
            </a:r>
            <a:r>
              <a:rPr lang="de-DE" dirty="0"/>
              <a:t> </a:t>
            </a:r>
          </a:p>
          <a:p>
            <a:pPr marL="457200" lvl="1" indent="0">
              <a:buNone/>
            </a:pPr>
            <a:r>
              <a:rPr lang="de-DE" dirty="0"/>
              <a:t>Reporting variable </a:t>
            </a:r>
            <a:r>
              <a:rPr lang="de-DE" dirty="0" err="1"/>
              <a:t>levels</a:t>
            </a:r>
            <a:endParaRPr lang="de-DE" dirty="0"/>
          </a:p>
          <a:p>
            <a:endParaRPr lang="de-DE" dirty="0"/>
          </a:p>
          <a:p>
            <a:endParaRPr lang="nl-NL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2DC994CE-43C6-4514-86C9-F015467E6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A7C7-6A75-45CE-BF6D-B0CCCAF669C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9152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338</Words>
  <Application>Microsoft Office PowerPoint</Application>
  <PresentationFormat>Breitbild</PresentationFormat>
  <Paragraphs>43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</vt:lpstr>
      <vt:lpstr>Composite-Based SEM</vt:lpstr>
      <vt:lpstr>Topics</vt:lpstr>
      <vt:lpstr>SEM Defined</vt:lpstr>
      <vt:lpstr>Family Tree  of SEM</vt:lpstr>
      <vt:lpstr>SEM‘s Core Task: Theory Testing</vt:lpstr>
      <vt:lpstr>Example</vt:lpstr>
      <vt:lpstr>A Typology of  SEM Techniques</vt:lpstr>
      <vt:lpstr>Composite-Based SEM</vt:lpstr>
      <vt:lpstr>Composite-Based SEM Supports Five Types of Research Endeavors</vt:lpstr>
      <vt:lpstr>Bibliography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Composite-Based SEM</dc:title>
  <dc:creator>Henseler, J. (ET)</dc:creator>
  <cp:lastModifiedBy>Henseler, J. (ET)</cp:lastModifiedBy>
  <cp:revision>12</cp:revision>
  <dcterms:created xsi:type="dcterms:W3CDTF">2020-11-23T10:21:13Z</dcterms:created>
  <dcterms:modified xsi:type="dcterms:W3CDTF">2020-11-27T10:07:37Z</dcterms:modified>
</cp:coreProperties>
</file>