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6" r:id="rId7"/>
    <p:sldId id="260" r:id="rId8"/>
    <p:sldId id="262" r:id="rId9"/>
    <p:sldId id="261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2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F8C32-1955-4FBE-9820-B4DAA2C23EA8}" type="datetimeFigureOut">
              <a:rPr lang="nl-NL" smtClean="0"/>
              <a:t>27-11-2020</a:t>
            </a:fld>
            <a:endParaRPr lang="nl-NL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C7BA1-977F-4AB5-85F8-CBA637C361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60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7D5CC-9736-464C-8CE2-A005FEB4F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81CCB6-AC8B-4F4E-8D91-63FB3F444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878F6-BFD4-404C-82C0-76DACB05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6CF1-6882-4295-9E67-8CFEC92E250D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ED2F8D-E481-4A50-899A-B7F2B7C8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062A5-7301-424B-896A-685FDA3F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8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FD230-E304-43C5-B60C-D5C1AAF6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67AA45-2482-452B-BC30-FB333AC70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FD1259-6C08-49E3-B9B1-4437B5CB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1745-0980-47EB-B618-FB02A8C8A1FA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97AA0-FD76-4041-A9F6-A5C87F89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8BFDBD-0308-43C9-B4A9-4A4B08B6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59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324937-D106-430B-A5B1-2581AE96D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0F0928F-C80F-4BCF-9768-7D8C6E517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6D8D11-80E1-4D4D-ADEB-CD858E4E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0DA9-C538-44C8-8F24-E760FFBF572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0C220A-E8CE-4A41-9400-BA3DA5D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A24B41-EA97-4D82-83E4-488F434F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69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57AC3-7B8D-4A23-88CA-1DAA9340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AF9F0B-A922-4817-85B3-BFA494A08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BD16E4-72BE-4ED5-B0A5-149875FF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9B34-AB4F-4870-8480-2296085B1CB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2FEB73-96E9-460A-85ED-35EBBC25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07FC7-92C2-4978-8ED4-E6F559EA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1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D405B-17D7-471A-B9CA-99153058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386D8-3F82-404C-B12F-C487735D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EA12D-FFF3-49BB-84EF-CF1660B6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2A0B-9389-40D5-84AB-03CF4F23B507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70B392-FAF8-4887-8786-80FF0518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7BA284-8C7E-4B5E-ADB9-47568A25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30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AC12-71DB-4FD4-8723-41A56F72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CEDB12-0E9F-4291-8288-C09B369B9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C38104-F336-4910-B3D4-EB66FA835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6CE85-BCA5-439D-8B2E-26CE256F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8460-7665-459B-870D-C67F854DD337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D1AA73-AE77-41E5-B4BA-746A1D63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A2FBD4-F2D8-4FD2-89F5-C1BC726D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80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CA629-5ED9-4F18-ACB4-FD1D6E46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1D46F7-8C06-49D4-A1EE-463F95CE3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DF3E68-E992-4174-B187-E12AA3AFF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ED856D-3C4D-4B60-BFFF-A0DF307E7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EA7863C-5518-4DAA-9102-334807662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897305F-88BD-47BD-9184-8D49D607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1FFD-08CB-4989-9BC0-882BD59819AA}" type="datetime1">
              <a:rPr lang="nl-NL" smtClean="0"/>
              <a:t>27-11-2020</a:t>
            </a:fld>
            <a:endParaRPr lang="nl-NL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7FF2D5-0D3B-4757-ADEB-D34C17FA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12E6C8-3BDB-4FE5-85D6-08FBB06A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583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A6D4B-4163-4C36-9FC6-0C840E72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823946-51BB-41F0-B7B9-BB68CD11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1A9E-F3A0-4692-8593-533ABB06C8D6}" type="datetime1">
              <a:rPr lang="nl-NL" smtClean="0"/>
              <a:t>27-11-2020</a:t>
            </a:fld>
            <a:endParaRPr lang="nl-NL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8654E0-7E7E-4994-AEEB-822E3605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68DF6C-0342-4864-9EF7-76A9A0E7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75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E82624-61E8-4BFA-85FB-DB47E4ED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6AD9-31E0-47E0-A239-C5DBAEA35D93}" type="datetime1">
              <a:rPr lang="nl-NL" smtClean="0"/>
              <a:t>27-11-2020</a:t>
            </a:fld>
            <a:endParaRPr lang="nl-NL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19CC37-3DA2-4D6D-8DFD-F90066FA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E728A9F-AE3D-441F-A0CA-A96DA84D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87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7F53C-3C92-47B6-9FB2-5C372C69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51FFE7-1C2F-4FCF-A159-6681684B7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5200-01E3-4C16-B26C-B82246814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36BBCB-24D5-4B39-A502-2459545E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0A2-6001-4F2E-9E6A-18C6C132D5C9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AA9FB6-2648-4926-B52E-D69DC89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1EF66F-AA6E-4404-AD2A-E98390C6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79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4FA8-31B3-4672-ABAD-657C461EB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22F4C8-C359-4E51-890B-D9B26A90F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DC1E4D-66F2-4BEF-878A-C21C74D1C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D10D98-16C9-44B3-B740-C6B3F93E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9C47-D5AC-465B-813C-6DB41244C73A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C5722F-025F-4F49-A8C4-EC102C75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014C07-827E-4048-989C-9F2F8555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405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D5D187-877D-409E-A8E2-7A9D5712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5F7BC4-3EE3-4A46-8357-AB2E7635C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737E8-F928-44D2-A064-147309EE3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1E0F-69E0-4049-9260-E99D57D5EC82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691749-8FC9-4561-9F38-9F3D51952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15DA6A-F32F-4EA9-B234-7524B22B8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48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298F8-7BF3-46CA-B464-812A91DA7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5947"/>
            <a:ext cx="9144000" cy="2387600"/>
          </a:xfrm>
        </p:spPr>
        <p:txBody>
          <a:bodyPr/>
          <a:lstStyle/>
          <a:p>
            <a:r>
              <a:rPr lang="de-DE" dirty="0"/>
              <a:t>Composite-</a:t>
            </a:r>
            <a:r>
              <a:rPr lang="de-DE" dirty="0" err="1"/>
              <a:t>Based</a:t>
            </a:r>
            <a:r>
              <a:rPr lang="de-DE" dirty="0"/>
              <a:t> SEM</a:t>
            </a:r>
            <a:endParaRPr lang="nl-NL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B823-CE77-4937-9013-490390682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45622"/>
            <a:ext cx="9144000" cy="1655762"/>
          </a:xfrm>
        </p:spPr>
        <p:txBody>
          <a:bodyPr/>
          <a:lstStyle/>
          <a:p>
            <a:r>
              <a:rPr lang="de-DE" dirty="0"/>
              <a:t>Chapter 1: </a:t>
            </a:r>
            <a:r>
              <a:rPr lang="de-DE" dirty="0" err="1"/>
              <a:t>Introduction</a:t>
            </a:r>
            <a:endParaRPr lang="nl-NL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28E37D5-F307-4ED7-A19A-3F7E42DF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586" y="292608"/>
            <a:ext cx="2052828" cy="29260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0050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D2122-1759-48F0-ADE0-A3D57B93B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Bibliography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2EB44-9DCD-4834-B6A9-DE6323CC3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8775" indent="-358775">
              <a:buNone/>
            </a:pPr>
            <a:r>
              <a:rPr lang="en-US" sz="1800" dirty="0" err="1"/>
              <a:t>Fornell</a:t>
            </a:r>
            <a:r>
              <a:rPr lang="en-US" sz="1800" dirty="0"/>
              <a:t>, C. (Ed.). (1982). </a:t>
            </a:r>
            <a:r>
              <a:rPr lang="en-US" sz="1800" i="1" dirty="0"/>
              <a:t>A Second Generation of Multivariate Analysis: Measurement and Evaluation</a:t>
            </a:r>
            <a:r>
              <a:rPr lang="en-US" sz="1800" dirty="0"/>
              <a:t>. New York: Praeger.</a:t>
            </a:r>
          </a:p>
          <a:p>
            <a:pPr marL="358775" indent="-358775">
              <a:buNone/>
            </a:pPr>
            <a:r>
              <a:rPr lang="en-US" sz="1800" dirty="0"/>
              <a:t>Henseler, J. (2020). </a:t>
            </a:r>
            <a:r>
              <a:rPr lang="en-US" sz="1800" i="1" dirty="0"/>
              <a:t>Composite-Based Structural Equation Modeling: Analyzing Latent and Emergent Variables</a:t>
            </a:r>
            <a:r>
              <a:rPr lang="en-US" sz="1800" dirty="0"/>
              <a:t>, New York: Guilford Press.</a:t>
            </a:r>
          </a:p>
          <a:p>
            <a:pPr marL="358775" indent="-358775">
              <a:buNone/>
            </a:pPr>
            <a:r>
              <a:rPr lang="nl-NL" sz="1800" dirty="0"/>
              <a:t>Ullman, J. B., &amp; Bentler, P.M. (2003). Structural equation modeling. In I. B.Weiner, J. A. Schinka, &amp; W. F. Velicer (Eds.), </a:t>
            </a:r>
            <a:r>
              <a:rPr lang="nl-NL" sz="1800" i="1" dirty="0"/>
              <a:t>Handbook of Psychology: Research Methods in Psychology </a:t>
            </a:r>
            <a:r>
              <a:rPr lang="nl-NL" sz="1800" dirty="0"/>
              <a:t>(Vol. II, pp. 607–634). Hoboken, NJ: Wiley.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85652C-04A0-4303-A190-D3A0B774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19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18775-B9C2-4C4A-A1CD-C722538F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Topics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A8799-9B82-4C96-81EE-6A13E502B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nature of structural equation modeling</a:t>
            </a:r>
          </a:p>
          <a:p>
            <a:r>
              <a:rPr lang="en-US" dirty="0"/>
              <a:t>What is composite-based SEM?</a:t>
            </a:r>
          </a:p>
          <a:p>
            <a:r>
              <a:rPr lang="en-US" dirty="0"/>
              <a:t>For which purpose should one use composite-based SEM?</a:t>
            </a:r>
          </a:p>
          <a:p>
            <a:endParaRPr lang="en-US" dirty="0"/>
          </a:p>
          <a:p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8ADED1-EE41-49CD-BC98-DCEF5905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49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2A720-35F0-4DDE-A22E-0DEFA79B6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 </a:t>
            </a:r>
            <a:r>
              <a:rPr lang="de-DE" dirty="0" err="1"/>
              <a:t>Defined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901197-7EAD-4BB0-B7D2-9B7A23F0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Structural equation modeling (SEM) is a collection of statistical analyses “that allow a set of relationships between one or more independent variables (IVs), either continuous or discrete, and one or more dependent variables (DVs), either continuous or discrete, to be examined” (Ullman &amp; </a:t>
            </a:r>
            <a:r>
              <a:rPr lang="en-US" dirty="0" err="1"/>
              <a:t>Bentler</a:t>
            </a:r>
            <a:r>
              <a:rPr lang="en-US" dirty="0"/>
              <a:t>, 2003, p. 607).</a:t>
            </a:r>
          </a:p>
          <a:p>
            <a:r>
              <a:rPr lang="en-US" dirty="0"/>
              <a:t>SEM is a “second generation of multivariate analysis” (</a:t>
            </a:r>
            <a:r>
              <a:rPr lang="en-US" dirty="0" err="1"/>
              <a:t>Fornell</a:t>
            </a:r>
            <a:r>
              <a:rPr lang="en-US" dirty="0"/>
              <a:t>, 1982).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2472BB8-F330-485C-8ED7-A2B1713E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793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1025D2-B42B-4E10-AFCB-3E0344449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Family </a:t>
            </a:r>
            <a:r>
              <a:rPr lang="de-DE" dirty="0" err="1"/>
              <a:t>Tree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of SEM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320A27C-D7A6-49E2-9962-3FE179729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4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803165D-99F3-440A-91BA-3A2EB6E1E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325" y="212379"/>
            <a:ext cx="6987906" cy="640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733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82F3ED-CA5A-461A-96FF-0B32FE0C9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SEM‘s</a:t>
            </a:r>
            <a:r>
              <a:rPr lang="de-DE" dirty="0"/>
              <a:t> Core Task:</a:t>
            </a:r>
            <a:br>
              <a:rPr lang="de-DE" dirty="0"/>
            </a:br>
            <a:r>
              <a:rPr lang="de-DE" dirty="0"/>
              <a:t>Theory </a:t>
            </a:r>
            <a:r>
              <a:rPr lang="de-DE" dirty="0" err="1"/>
              <a:t>Testing</a:t>
            </a:r>
            <a:endParaRPr lang="nl-NL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50AFD52-5AFC-4F07-9DD6-E45B2685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5</a:t>
            </a:fld>
            <a:endParaRPr lang="nl-NL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DC0AFFC-2A28-40B3-A12D-8D4B9F2A6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201" y="136525"/>
            <a:ext cx="5723915" cy="64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96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5F6812-587A-4D36-B945-06880E997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CC96CD5-17A6-49B5-9078-D4FB58EB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6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21D02FF-9716-46FA-AD1A-EBF95E781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2364" y="367803"/>
            <a:ext cx="5121966" cy="5993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58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277BA-F35C-4CC4-84A9-FEB5199B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 </a:t>
            </a:r>
            <a:r>
              <a:rPr lang="de-DE" dirty="0" err="1"/>
              <a:t>Typology</a:t>
            </a:r>
            <a:r>
              <a:rPr lang="de-DE" dirty="0"/>
              <a:t> of </a:t>
            </a:r>
            <a:br>
              <a:rPr lang="de-DE" dirty="0"/>
            </a:br>
            <a:r>
              <a:rPr lang="de-DE" dirty="0"/>
              <a:t>SEM </a:t>
            </a:r>
            <a:r>
              <a:rPr lang="de-DE" dirty="0" err="1"/>
              <a:t>Techniques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BED1A07-1414-4D19-B501-4DDF0700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7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A192900-C833-4B2D-8DF0-A6727E98E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422" y="208119"/>
            <a:ext cx="6039565" cy="651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94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C18F74-80E1-4B51-9719-AE11714B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Composite-</a:t>
            </a:r>
            <a:r>
              <a:rPr lang="de-DE" dirty="0" err="1"/>
              <a:t>Based</a:t>
            </a:r>
            <a:r>
              <a:rPr lang="de-DE" dirty="0"/>
              <a:t> SEM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C72401-D446-4A89-9A72-11A620F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88096" cy="4351338"/>
          </a:xfrm>
        </p:spPr>
        <p:txBody>
          <a:bodyPr/>
          <a:lstStyle/>
          <a:p>
            <a:r>
              <a:rPr lang="en-US" dirty="0"/>
              <a:t>Definition of composite-based SEM:</a:t>
            </a:r>
          </a:p>
          <a:p>
            <a:endParaRPr lang="en-US" i="1" dirty="0"/>
          </a:p>
          <a:p>
            <a:pPr marL="895350" indent="-895350">
              <a:buNone/>
            </a:pPr>
            <a:r>
              <a:rPr lang="en-US" i="1" dirty="0"/>
              <a:t>	Composite-based SEM are those SEM techniques that involve composites in the estimation phase </a:t>
            </a:r>
            <a:r>
              <a:rPr lang="en-US" dirty="0"/>
              <a:t>(Henseler, 2020, p. 11).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means, composite-based SEM comprises Types 1 to 6 of the typology.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ECF291-6AC0-4CAD-97E6-B34B66D84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717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D9FE66-4BB6-418B-85FC-716FF2A3B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Composite-Based SEM Supports Five Types of Research Endeavors</a:t>
            </a:r>
            <a:endParaRPr lang="nl-NL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C4997D-405B-4778-B528-A24A8F3C9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5675"/>
          </a:xfrm>
        </p:spPr>
        <p:txBody>
          <a:bodyPr>
            <a:normAutofit/>
          </a:bodyPr>
          <a:lstStyle/>
          <a:p>
            <a:r>
              <a:rPr lang="de-DE" dirty="0" err="1"/>
              <a:t>Confirmatory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</a:p>
          <a:p>
            <a:pPr marL="457200" lvl="1" indent="0">
              <a:buNone/>
            </a:pPr>
            <a:r>
              <a:rPr lang="de-DE" dirty="0" err="1"/>
              <a:t>Testing</a:t>
            </a:r>
            <a:r>
              <a:rPr lang="de-DE" dirty="0"/>
              <a:t> </a:t>
            </a:r>
            <a:r>
              <a:rPr lang="de-DE" dirty="0" err="1"/>
              <a:t>theories</a:t>
            </a:r>
            <a:r>
              <a:rPr lang="de-DE" dirty="0"/>
              <a:t> (substantial and </a:t>
            </a:r>
            <a:r>
              <a:rPr lang="de-DE" dirty="0" err="1"/>
              <a:t>auxiliary</a:t>
            </a:r>
            <a:r>
              <a:rPr lang="de-DE" dirty="0"/>
              <a:t> </a:t>
            </a:r>
            <a:r>
              <a:rPr lang="de-DE" dirty="0" err="1"/>
              <a:t>ones</a:t>
            </a:r>
            <a:r>
              <a:rPr lang="de-DE" dirty="0"/>
              <a:t>)</a:t>
            </a:r>
          </a:p>
          <a:p>
            <a:r>
              <a:rPr lang="de-DE" dirty="0" err="1"/>
              <a:t>Explanatory</a:t>
            </a:r>
            <a:r>
              <a:rPr lang="de-DE" dirty="0"/>
              <a:t> </a:t>
            </a:r>
            <a:r>
              <a:rPr lang="de-DE" dirty="0" err="1"/>
              <a:t>research</a:t>
            </a:r>
            <a:endParaRPr lang="de-DE" dirty="0"/>
          </a:p>
          <a:p>
            <a:pPr marL="457200" lvl="1" indent="0">
              <a:buNone/>
            </a:pPr>
            <a:r>
              <a:rPr lang="de-DE" dirty="0" err="1"/>
              <a:t>Explaining</a:t>
            </a:r>
            <a:r>
              <a:rPr lang="de-DE" dirty="0"/>
              <a:t> </a:t>
            </a:r>
            <a:r>
              <a:rPr lang="de-DE" dirty="0" err="1"/>
              <a:t>dependent</a:t>
            </a:r>
            <a:r>
              <a:rPr lang="de-DE" dirty="0"/>
              <a:t> variables</a:t>
            </a:r>
          </a:p>
          <a:p>
            <a:r>
              <a:rPr lang="de-DE" dirty="0" err="1"/>
              <a:t>Exploratory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</a:p>
          <a:p>
            <a:pPr marL="457200" lvl="1" indent="0">
              <a:buNone/>
            </a:pPr>
            <a:r>
              <a:rPr lang="de-DE" dirty="0"/>
              <a:t>Providing </a:t>
            </a:r>
            <a:r>
              <a:rPr lang="de-DE" dirty="0" err="1"/>
              <a:t>suggestions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explanations</a:t>
            </a:r>
            <a:endParaRPr lang="de-DE" dirty="0"/>
          </a:p>
          <a:p>
            <a:r>
              <a:rPr lang="de-DE" dirty="0" err="1"/>
              <a:t>Predictive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</a:p>
          <a:p>
            <a:pPr marL="457200" lvl="1" indent="0">
              <a:buNone/>
            </a:pPr>
            <a:r>
              <a:rPr lang="de-DE" dirty="0" err="1"/>
              <a:t>Determining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individual </a:t>
            </a:r>
            <a:r>
              <a:rPr lang="de-DE" dirty="0" err="1"/>
              <a:t>cases</a:t>
            </a:r>
            <a:endParaRPr lang="de-DE" dirty="0"/>
          </a:p>
          <a:p>
            <a:r>
              <a:rPr lang="de-DE" dirty="0" err="1"/>
              <a:t>Descriptive</a:t>
            </a:r>
            <a:r>
              <a:rPr lang="de-DE" dirty="0"/>
              <a:t> </a:t>
            </a:r>
            <a:r>
              <a:rPr lang="de-DE" dirty="0" err="1"/>
              <a:t>research</a:t>
            </a:r>
            <a:r>
              <a:rPr lang="de-DE" dirty="0"/>
              <a:t> </a:t>
            </a:r>
          </a:p>
          <a:p>
            <a:pPr marL="457200" lvl="1" indent="0">
              <a:buNone/>
            </a:pPr>
            <a:r>
              <a:rPr lang="de-DE" dirty="0"/>
              <a:t>Reporting variable </a:t>
            </a:r>
            <a:r>
              <a:rPr lang="de-DE" dirty="0" err="1"/>
              <a:t>levels</a:t>
            </a:r>
            <a:endParaRPr lang="de-DE" dirty="0"/>
          </a:p>
          <a:p>
            <a:endParaRPr lang="de-DE" dirty="0"/>
          </a:p>
          <a:p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DC994CE-43C6-4514-86C9-F015467E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915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338</Words>
  <Application>Microsoft Office PowerPoint</Application>
  <PresentationFormat>Breitbild</PresentationFormat>
  <Paragraphs>43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Composite-Based SEM</vt:lpstr>
      <vt:lpstr>Topics</vt:lpstr>
      <vt:lpstr>SEM Defined</vt:lpstr>
      <vt:lpstr>Family Tree  of SEM</vt:lpstr>
      <vt:lpstr>SEM‘s Core Task: Theory Testing</vt:lpstr>
      <vt:lpstr>Example</vt:lpstr>
      <vt:lpstr>A Typology of  SEM Techniques</vt:lpstr>
      <vt:lpstr>Composite-Based SEM</vt:lpstr>
      <vt:lpstr>Composite-Based SEM Supports Five Types of Research Endeavors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Composite-Based SEM</dc:title>
  <dc:creator>Henseler, J. (ET)</dc:creator>
  <cp:lastModifiedBy>Henseler, J. (ET)</cp:lastModifiedBy>
  <cp:revision>12</cp:revision>
  <dcterms:created xsi:type="dcterms:W3CDTF">2020-11-23T10:21:13Z</dcterms:created>
  <dcterms:modified xsi:type="dcterms:W3CDTF">2020-11-27T10:07:37Z</dcterms:modified>
</cp:coreProperties>
</file>